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75" r:id="rId1"/>
  </p:sldMasterIdLst>
  <p:notesMasterIdLst>
    <p:notesMasterId r:id="rId21"/>
  </p:notesMasterIdLst>
  <p:sldIdLst>
    <p:sldId id="256" r:id="rId2"/>
    <p:sldId id="257" r:id="rId3"/>
    <p:sldId id="258" r:id="rId4"/>
    <p:sldId id="259" r:id="rId5"/>
    <p:sldId id="260" r:id="rId6"/>
    <p:sldId id="261" r:id="rId7"/>
    <p:sldId id="262" r:id="rId8"/>
    <p:sldId id="263" r:id="rId9"/>
    <p:sldId id="266" r:id="rId10"/>
    <p:sldId id="265" r:id="rId11"/>
    <p:sldId id="264" r:id="rId12"/>
    <p:sldId id="267" r:id="rId13"/>
    <p:sldId id="268" r:id="rId14"/>
    <p:sldId id="269" r:id="rId15"/>
    <p:sldId id="274" r:id="rId16"/>
    <p:sldId id="270" r:id="rId17"/>
    <p:sldId id="271" r:id="rId18"/>
    <p:sldId id="272" r:id="rId19"/>
    <p:sldId id="273" r:id="rId20"/>
  </p:sldIdLst>
  <p:sldSz cx="9144000" cy="6858000" type="screen4x3"/>
  <p:notesSz cx="7086600" cy="93726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oper Black" panose="0208090404030B020404" pitchFamily="18" charset="0"/>
      <p:regular r:id="rId30"/>
    </p:embeddedFont>
    <p:embeddedFont>
      <p:font typeface="Gill Sans MT" panose="020B0502020104020203" pitchFamily="34" charset="0"/>
      <p:regular r:id="rId31"/>
      <p:bold r:id="rId32"/>
      <p:italic r:id="rId33"/>
      <p:boldItalic r:id="rId34"/>
    </p:embeddedFont>
    <p:embeddedFont>
      <p:font typeface="Palatino Linotype" panose="02040502050505030304" pitchFamily="18"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39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0860" cy="468630"/>
          </a:xfrm>
          <a:prstGeom prst="rect">
            <a:avLst/>
          </a:prstGeom>
          <a:noFill/>
          <a:ln>
            <a:noFill/>
          </a:ln>
        </p:spPr>
        <p:txBody>
          <a:bodyPr spcFirstLastPara="1" wrap="square" lIns="94025" tIns="47000" rIns="94025" bIns="470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14100" y="0"/>
            <a:ext cx="3070860" cy="468630"/>
          </a:xfrm>
          <a:prstGeom prst="rect">
            <a:avLst/>
          </a:prstGeom>
          <a:noFill/>
          <a:ln>
            <a:noFill/>
          </a:ln>
        </p:spPr>
        <p:txBody>
          <a:bodyPr spcFirstLastPara="1" wrap="square" lIns="94025" tIns="47000" rIns="94025" bIns="470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02343"/>
            <a:ext cx="3070860" cy="468630"/>
          </a:xfrm>
          <a:prstGeom prst="rect">
            <a:avLst/>
          </a:prstGeom>
          <a:noFill/>
          <a:ln>
            <a:noFill/>
          </a:ln>
        </p:spPr>
        <p:txBody>
          <a:bodyPr spcFirstLastPara="1" wrap="square" lIns="94025" tIns="47000" rIns="94025" bIns="470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46" name="Google Shape;146;p1: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Describe the different awards</a:t>
            </a:r>
            <a:endParaRPr/>
          </a:p>
        </p:txBody>
      </p:sp>
      <p:sp>
        <p:nvSpPr>
          <p:cNvPr id="228" name="Google Shape;228;p8: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Describe the different awards</a:t>
            </a:r>
            <a:endParaRPr/>
          </a:p>
        </p:txBody>
      </p:sp>
      <p:sp>
        <p:nvSpPr>
          <p:cNvPr id="219" name="Google Shape;219;p7: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Tell us how your nominee or program meets the PTA purposes.  Make sure to include your WOW factors what made them to special, the impact, and how different your ideas were.</a:t>
            </a:r>
            <a:endParaRPr/>
          </a:p>
        </p:txBody>
      </p:sp>
      <p:sp>
        <p:nvSpPr>
          <p:cNvPr id="245" name="Google Shape;245;p10: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53" name="Google Shape;253;p11: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04cd5766b_2_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04cd5766b_2_0:notes"/>
          <p:cNvSpPr txBox="1">
            <a:spLocks noGrp="1"/>
          </p:cNvSpPr>
          <p:nvPr>
            <p:ph type="body" idx="1"/>
          </p:nvPr>
        </p:nvSpPr>
        <p:spPr>
          <a:xfrm>
            <a:off x="708660" y="4451985"/>
            <a:ext cx="5669400" cy="4217700"/>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62" name="Google Shape;262;g504cd5766b_2_0:notes"/>
          <p:cNvSpPr txBox="1">
            <a:spLocks noGrp="1"/>
          </p:cNvSpPr>
          <p:nvPr>
            <p:ph type="sldNum" idx="12"/>
          </p:nvPr>
        </p:nvSpPr>
        <p:spPr>
          <a:xfrm>
            <a:off x="4014100" y="8902343"/>
            <a:ext cx="3070800" cy="468600"/>
          </a:xfrm>
          <a:prstGeom prst="rect">
            <a:avLst/>
          </a:prstGeom>
        </p:spPr>
        <p:txBody>
          <a:bodyPr spcFirstLastPara="1" wrap="square" lIns="94025" tIns="47000" rIns="94025" bIns="470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Explain that our website is being worked on.</a:t>
            </a:r>
            <a:endParaRPr/>
          </a:p>
        </p:txBody>
      </p:sp>
      <p:sp>
        <p:nvSpPr>
          <p:cNvPr id="161" name="Google Shape;161;p3: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5002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2: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69" name="Google Shape;269;p12: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708660" y="4451985"/>
            <a:ext cx="5669280" cy="4217670"/>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708660" y="4451985"/>
            <a:ext cx="5669280" cy="4217670"/>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89" name="Google Shape;289;p15: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52" name="Google Shape;152;p2: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Explain that our website is being worked on.</a:t>
            </a:r>
            <a:endParaRPr/>
          </a:p>
        </p:txBody>
      </p:sp>
      <p:sp>
        <p:nvSpPr>
          <p:cNvPr id="161" name="Google Shape;161;p3: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045914f16_0_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045914f16_0_0:notes"/>
          <p:cNvSpPr txBox="1">
            <a:spLocks noGrp="1"/>
          </p:cNvSpPr>
          <p:nvPr>
            <p:ph type="body" idx="1"/>
          </p:nvPr>
        </p:nvSpPr>
        <p:spPr>
          <a:xfrm>
            <a:off x="708660" y="4451985"/>
            <a:ext cx="5669400" cy="4217700"/>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77" name="Google Shape;177;g5045914f16_0_0:notes"/>
          <p:cNvSpPr txBox="1">
            <a:spLocks noGrp="1"/>
          </p:cNvSpPr>
          <p:nvPr>
            <p:ph type="sldNum" idx="12"/>
          </p:nvPr>
        </p:nvSpPr>
        <p:spPr>
          <a:xfrm>
            <a:off x="4014100" y="8902343"/>
            <a:ext cx="3070800" cy="468600"/>
          </a:xfrm>
          <a:prstGeom prst="rect">
            <a:avLst/>
          </a:prstGeom>
        </p:spPr>
        <p:txBody>
          <a:bodyPr spcFirstLastPara="1" wrap="square" lIns="94025" tIns="47000" rIns="94025" bIns="470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86" name="Google Shape;186;p5: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cd6c33926_0_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cd6c33926_0_0:notes"/>
          <p:cNvSpPr txBox="1">
            <a:spLocks noGrp="1"/>
          </p:cNvSpPr>
          <p:nvPr>
            <p:ph type="body" idx="1"/>
          </p:nvPr>
        </p:nvSpPr>
        <p:spPr>
          <a:xfrm>
            <a:off x="708660" y="4451985"/>
            <a:ext cx="5669400" cy="4217700"/>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96" name="Google Shape;196;g4cd6c33926_0_0:notes"/>
          <p:cNvSpPr txBox="1">
            <a:spLocks noGrp="1"/>
          </p:cNvSpPr>
          <p:nvPr>
            <p:ph type="sldNum" idx="12"/>
          </p:nvPr>
        </p:nvSpPr>
        <p:spPr>
          <a:xfrm>
            <a:off x="4014100" y="8902343"/>
            <a:ext cx="3070800" cy="468600"/>
          </a:xfrm>
          <a:prstGeom prst="rect">
            <a:avLst/>
          </a:prstGeom>
        </p:spPr>
        <p:txBody>
          <a:bodyPr spcFirstLastPara="1" wrap="square" lIns="94025" tIns="47000" rIns="94025" bIns="470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05" name="Google Shape;205;p6: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708660" y="4451985"/>
            <a:ext cx="5669280" cy="4217670"/>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a:t>Describe the different awards</a:t>
            </a:r>
            <a:endParaRPr/>
          </a:p>
        </p:txBody>
      </p:sp>
      <p:sp>
        <p:nvSpPr>
          <p:cNvPr id="236" name="Google Shape;236;p9:notes"/>
          <p:cNvSpPr txBox="1">
            <a:spLocks noGrp="1"/>
          </p:cNvSpPr>
          <p:nvPr>
            <p:ph type="sldNum" idx="12"/>
          </p:nvPr>
        </p:nvSpPr>
        <p:spPr>
          <a:xfrm>
            <a:off x="4014100" y="8902343"/>
            <a:ext cx="3070860" cy="468630"/>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817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0144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3118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176865" y="1883832"/>
            <a:ext cx="3632202" cy="1371600"/>
          </a:xfrm>
          <a:prstGeom prst="rect">
            <a:avLst/>
          </a:prstGeom>
          <a:noFill/>
          <a:ln>
            <a:noFill/>
          </a:ln>
        </p:spPr>
        <p:txBody>
          <a:bodyPr spcFirstLastPara="1" wrap="square" lIns="91425" tIns="45700" rIns="91425" bIns="45700" anchor="b" anchorCtr="0"/>
          <a:lstStyle>
            <a:lvl1pPr lvl="0" algn="ctr">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a:spLocks noGrp="1"/>
          </p:cNvSpPr>
          <p:nvPr>
            <p:ph type="pic" idx="2"/>
          </p:nvPr>
        </p:nvSpPr>
        <p:spPr>
          <a:xfrm>
            <a:off x="5183069" y="1032933"/>
            <a:ext cx="2929463" cy="4792136"/>
          </a:xfrm>
          <a:prstGeom prst="roundRect">
            <a:avLst>
              <a:gd name="adj" fmla="val 0"/>
            </a:avLst>
          </a:prstGeom>
          <a:noFill/>
          <a:ln w="57150" cap="flat" cmpd="thickThin">
            <a:solidFill>
              <a:srgbClr val="7F7F7F"/>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9pPr>
          </a:lstStyle>
          <a:p>
            <a:endParaRPr/>
          </a:p>
        </p:txBody>
      </p:sp>
      <p:sp>
        <p:nvSpPr>
          <p:cNvPr id="34" name="Google Shape;34;p4"/>
          <p:cNvSpPr txBox="1">
            <a:spLocks noGrp="1"/>
          </p:cNvSpPr>
          <p:nvPr>
            <p:ph type="body" idx="1"/>
          </p:nvPr>
        </p:nvSpPr>
        <p:spPr>
          <a:xfrm>
            <a:off x="1176865" y="3255432"/>
            <a:ext cx="3632201" cy="1828800"/>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35" name="Google Shape;35;p4"/>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671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1176866" y="4815415"/>
            <a:ext cx="6798734" cy="566738"/>
          </a:xfrm>
          <a:prstGeom prst="rect">
            <a:avLst/>
          </a:prstGeom>
          <a:noFill/>
          <a:ln>
            <a:noFill/>
          </a:ln>
        </p:spPr>
        <p:txBody>
          <a:bodyPr spcFirstLastPara="1" wrap="square" lIns="91425" tIns="45700" rIns="91425" bIns="45700" anchor="b" anchorCtr="0"/>
          <a:lstStyle>
            <a:lvl1pPr lvl="0" algn="ctr">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a:spLocks noGrp="1"/>
          </p:cNvSpPr>
          <p:nvPr>
            <p:ph type="pic" idx="2"/>
          </p:nvPr>
        </p:nvSpPr>
        <p:spPr>
          <a:xfrm>
            <a:off x="1026260" y="1032933"/>
            <a:ext cx="7091482" cy="3361269"/>
          </a:xfrm>
          <a:prstGeom prst="roundRect">
            <a:avLst>
              <a:gd name="adj" fmla="val 0"/>
            </a:avLst>
          </a:prstGeom>
          <a:noFill/>
          <a:ln w="57150" cap="flat" cmpd="thickThin">
            <a:solidFill>
              <a:srgbClr val="7F7F7F"/>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Palatino Linotype"/>
                <a:ea typeface="Palatino Linotype"/>
                <a:cs typeface="Palatino Linotype"/>
                <a:sym typeface="Palatino Linotype"/>
              </a:defRPr>
            </a:lvl9pPr>
          </a:lstStyle>
          <a:p>
            <a:endParaRPr/>
          </a:p>
        </p:txBody>
      </p:sp>
      <p:sp>
        <p:nvSpPr>
          <p:cNvPr id="57" name="Google Shape;57;p7"/>
          <p:cNvSpPr txBox="1">
            <a:spLocks noGrp="1"/>
          </p:cNvSpPr>
          <p:nvPr>
            <p:ph type="body" idx="1"/>
          </p:nvPr>
        </p:nvSpPr>
        <p:spPr>
          <a:xfrm>
            <a:off x="1176866" y="5382153"/>
            <a:ext cx="6798734" cy="493712"/>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58" name="Google Shape;58;p7"/>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418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95394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139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84470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5987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212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9934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3922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3217417"/>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awards@hccptapts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awards@hccptapts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147"/>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99DE9D0E-C638-4470-A425-A312F6514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0505CC-BCAF-4E0B-9EE2-4CE2E0AFB79C}"/>
              </a:ext>
            </a:extLst>
          </p:cNvPr>
          <p:cNvPicPr>
            <a:picLocks noChangeAspect="1"/>
          </p:cNvPicPr>
          <p:nvPr/>
        </p:nvPicPr>
        <p:blipFill rotWithShape="1">
          <a:blip r:embed="rId3"/>
          <a:srcRect l="11650" t="553" r="24861"/>
          <a:stretch/>
        </p:blipFill>
        <p:spPr>
          <a:xfrm>
            <a:off x="4571886" y="10"/>
            <a:ext cx="4571772" cy="6857990"/>
          </a:xfrm>
          <a:prstGeom prst="rect">
            <a:avLst/>
          </a:prstGeom>
        </p:spPr>
      </p:pic>
      <p:sp>
        <p:nvSpPr>
          <p:cNvPr id="155" name="Rectangle 154">
            <a:extLst>
              <a:ext uri="{FF2B5EF4-FFF2-40B4-BE49-F238E27FC236}">
                <a16:creationId xmlns:a16="http://schemas.microsoft.com/office/drawing/2014/main" id="{CE5E68C2-DCCC-4202-9B0B-165BA46C8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1938130"/>
            <a:ext cx="6219780" cy="3615369"/>
          </a:xfrm>
          <a:prstGeom prst="rect">
            <a:avLst/>
          </a:prstGeom>
          <a:solidFill>
            <a:schemeClr val="tx1">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Google Shape;148;p19"/>
          <p:cNvSpPr txBox="1">
            <a:spLocks noGrp="1"/>
          </p:cNvSpPr>
          <p:nvPr>
            <p:ph type="ctrTitle"/>
          </p:nvPr>
        </p:nvSpPr>
        <p:spPr>
          <a:xfrm>
            <a:off x="975394" y="2067340"/>
            <a:ext cx="5121783" cy="2421732"/>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002060"/>
              </a:buClr>
              <a:buSzPts val="2000"/>
              <a:buFont typeface="Century Gothic"/>
              <a:buNone/>
            </a:pPr>
            <a:r>
              <a:rPr lang="en-US" sz="2700">
                <a:solidFill>
                  <a:schemeClr val="bg1"/>
                </a:solidFill>
                <a:latin typeface="Cooper Black" panose="0208090404030B020404" pitchFamily="18" charset="0"/>
              </a:rPr>
              <a:t>HILLSBOROUGH COUNTY COUNCIL</a:t>
            </a:r>
            <a:br>
              <a:rPr lang="en-US" sz="2700">
                <a:solidFill>
                  <a:schemeClr val="bg1"/>
                </a:solidFill>
                <a:latin typeface="Cooper Black" panose="0208090404030B020404" pitchFamily="18" charset="0"/>
              </a:rPr>
            </a:br>
            <a:br>
              <a:rPr lang="en-US" sz="2700">
                <a:solidFill>
                  <a:schemeClr val="bg1"/>
                </a:solidFill>
                <a:latin typeface="Cooper Black" panose="0208090404030B020404" pitchFamily="18" charset="0"/>
              </a:rPr>
            </a:br>
            <a:r>
              <a:rPr lang="en-US" sz="2700">
                <a:solidFill>
                  <a:schemeClr val="bg1"/>
                </a:solidFill>
                <a:latin typeface="Cooper Black" panose="0208090404030B020404" pitchFamily="18" charset="0"/>
              </a:rPr>
              <a:t>PTA/PTSA</a:t>
            </a:r>
            <a:br>
              <a:rPr lang="en-US" sz="2700">
                <a:solidFill>
                  <a:schemeClr val="bg1"/>
                </a:solidFill>
                <a:latin typeface="Cooper Black" panose="0208090404030B020404" pitchFamily="18" charset="0"/>
              </a:rPr>
            </a:br>
            <a:br>
              <a:rPr lang="en-US" sz="2700">
                <a:solidFill>
                  <a:schemeClr val="bg1"/>
                </a:solidFill>
                <a:latin typeface="Cooper Black" panose="0208090404030B020404" pitchFamily="18" charset="0"/>
              </a:rPr>
            </a:br>
            <a:r>
              <a:rPr lang="en-US" sz="2700">
                <a:solidFill>
                  <a:schemeClr val="bg1"/>
                </a:solidFill>
                <a:latin typeface="Cooper Black" panose="0208090404030B020404" pitchFamily="18" charset="0"/>
              </a:rPr>
              <a:t>AWARDS</a:t>
            </a:r>
          </a:p>
        </p:txBody>
      </p:sp>
      <p:cxnSp>
        <p:nvCxnSpPr>
          <p:cNvPr id="157" name="Straight Connector 156">
            <a:extLst>
              <a:ext uri="{FF2B5EF4-FFF2-40B4-BE49-F238E27FC236}">
                <a16:creationId xmlns:a16="http://schemas.microsoft.com/office/drawing/2014/main" id="{547D1AEC-1823-4871-91B6-6654851409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93" y="4666480"/>
            <a:ext cx="512178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8"/>
          <p:cNvSpPr txBox="1">
            <a:spLocks noGrp="1"/>
          </p:cNvSpPr>
          <p:nvPr>
            <p:ph type="title"/>
          </p:nvPr>
        </p:nvSpPr>
        <p:spPr>
          <a:xfrm>
            <a:off x="1172633" y="923512"/>
            <a:ext cx="6798734" cy="7714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Century Gothic"/>
              <a:buNone/>
            </a:pPr>
            <a:r>
              <a:rPr lang="en-US" sz="4000" dirty="0"/>
              <a:t>Program Awards</a:t>
            </a:r>
            <a:endParaRPr sz="4000" dirty="0"/>
          </a:p>
        </p:txBody>
      </p:sp>
      <p:sp>
        <p:nvSpPr>
          <p:cNvPr id="230" name="Google Shape;230;p28"/>
          <p:cNvSpPr txBox="1">
            <a:spLocks noGrp="1"/>
          </p:cNvSpPr>
          <p:nvPr>
            <p:ph sz="half" idx="1"/>
          </p:nvPr>
        </p:nvSpPr>
        <p:spPr>
          <a:xfrm>
            <a:off x="4365266" y="2153478"/>
            <a:ext cx="4110823" cy="3447288"/>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128"/>
              <a:buChar char="•"/>
            </a:pPr>
            <a:r>
              <a:rPr lang="en-US" sz="2200" b="1" dirty="0"/>
              <a:t>Advocacy/Legislation</a:t>
            </a:r>
            <a:endParaRPr sz="2200" dirty="0"/>
          </a:p>
          <a:p>
            <a:pPr marL="285750" lvl="0" indent="-285750" algn="l" rtl="0">
              <a:lnSpc>
                <a:spcPct val="80000"/>
              </a:lnSpc>
              <a:spcBef>
                <a:spcPts val="970"/>
              </a:spcBef>
              <a:spcAft>
                <a:spcPts val="0"/>
              </a:spcAft>
              <a:buSzPts val="2128"/>
              <a:buChar char="•"/>
            </a:pPr>
            <a:r>
              <a:rPr lang="en-US" sz="2200" b="1" dirty="0"/>
              <a:t>Arts In Education</a:t>
            </a:r>
            <a:endParaRPr sz="2200" dirty="0"/>
          </a:p>
          <a:p>
            <a:pPr marL="285750" lvl="0" indent="-285750" algn="l" rtl="0">
              <a:lnSpc>
                <a:spcPct val="80000"/>
              </a:lnSpc>
              <a:spcBef>
                <a:spcPts val="970"/>
              </a:spcBef>
              <a:spcAft>
                <a:spcPts val="0"/>
              </a:spcAft>
              <a:buSzPts val="2128"/>
              <a:buChar char="•"/>
            </a:pPr>
            <a:r>
              <a:rPr lang="en-US" sz="2200" b="1" dirty="0"/>
              <a:t>Communications</a:t>
            </a:r>
            <a:endParaRPr sz="2200" dirty="0"/>
          </a:p>
          <a:p>
            <a:pPr marL="285750" lvl="0" indent="-285750" algn="l" rtl="0">
              <a:lnSpc>
                <a:spcPct val="80000"/>
              </a:lnSpc>
              <a:spcBef>
                <a:spcPts val="970"/>
              </a:spcBef>
              <a:spcAft>
                <a:spcPts val="0"/>
              </a:spcAft>
              <a:buSzPts val="2128"/>
              <a:buChar char="•"/>
            </a:pPr>
            <a:r>
              <a:rPr lang="en-US" sz="2200" b="1" dirty="0"/>
              <a:t>Education</a:t>
            </a:r>
            <a:endParaRPr sz="2200" dirty="0"/>
          </a:p>
          <a:p>
            <a:pPr marL="285750" lvl="0" indent="-285750" algn="l" rtl="0">
              <a:lnSpc>
                <a:spcPct val="80000"/>
              </a:lnSpc>
              <a:spcBef>
                <a:spcPts val="970"/>
              </a:spcBef>
              <a:spcAft>
                <a:spcPts val="0"/>
              </a:spcAft>
              <a:buSzPts val="2128"/>
              <a:buChar char="•"/>
            </a:pPr>
            <a:r>
              <a:rPr lang="en-US" sz="2200" b="1" dirty="0"/>
              <a:t>Family Involvement</a:t>
            </a:r>
            <a:endParaRPr sz="2200" dirty="0"/>
          </a:p>
          <a:p>
            <a:pPr marL="285750" lvl="0" indent="-285750" algn="l" rtl="0">
              <a:lnSpc>
                <a:spcPct val="80000"/>
              </a:lnSpc>
              <a:spcBef>
                <a:spcPts val="970"/>
              </a:spcBef>
              <a:spcAft>
                <a:spcPts val="0"/>
              </a:spcAft>
              <a:buSzPts val="2128"/>
              <a:buChar char="•"/>
            </a:pPr>
            <a:r>
              <a:rPr lang="en-US" sz="2200" b="1" dirty="0"/>
              <a:t>Health &amp; Safety</a:t>
            </a:r>
            <a:endParaRPr sz="2200" dirty="0"/>
          </a:p>
          <a:p>
            <a:pPr marL="285750" lvl="0" indent="-285750" algn="l" rtl="0">
              <a:lnSpc>
                <a:spcPct val="80000"/>
              </a:lnSpc>
              <a:spcBef>
                <a:spcPts val="970"/>
              </a:spcBef>
              <a:spcAft>
                <a:spcPts val="0"/>
              </a:spcAft>
              <a:buSzPts val="2128"/>
              <a:buChar char="•"/>
            </a:pPr>
            <a:r>
              <a:rPr lang="en-US" sz="2200" b="1" dirty="0"/>
              <a:t>At Your Service/Three Star</a:t>
            </a:r>
            <a:endParaRPr sz="2200" dirty="0"/>
          </a:p>
        </p:txBody>
      </p:sp>
      <p:pic>
        <p:nvPicPr>
          <p:cNvPr id="232" name="Google Shape;232;p28"/>
          <p:cNvPicPr preferRelativeResize="0">
            <a:picLocks noGrp="1"/>
          </p:cNvPicPr>
          <p:nvPr>
            <p:ph sz="half" idx="2"/>
          </p:nvPr>
        </p:nvPicPr>
        <p:blipFill rotWithShape="1">
          <a:blip r:embed="rId3">
            <a:alphaModFix/>
          </a:blip>
          <a:srcRect/>
          <a:stretch/>
        </p:blipFill>
        <p:spPr>
          <a:xfrm>
            <a:off x="799257" y="2153478"/>
            <a:ext cx="3244584" cy="293142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27"/>
          <p:cNvSpPr txBox="1">
            <a:spLocks noGrp="1"/>
          </p:cNvSpPr>
          <p:nvPr>
            <p:ph type="title"/>
          </p:nvPr>
        </p:nvSpPr>
        <p:spPr>
          <a:xfrm>
            <a:off x="1216554" y="901351"/>
            <a:ext cx="6798734" cy="7714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Century Gothic"/>
              <a:buNone/>
            </a:pPr>
            <a:r>
              <a:rPr lang="en-US" sz="4000" dirty="0"/>
              <a:t>Certificate   Awards</a:t>
            </a:r>
            <a:endParaRPr sz="4000" dirty="0"/>
          </a:p>
        </p:txBody>
      </p:sp>
      <p:sp>
        <p:nvSpPr>
          <p:cNvPr id="223" name="Google Shape;223;p27"/>
          <p:cNvSpPr txBox="1">
            <a:spLocks noGrp="1"/>
          </p:cNvSpPr>
          <p:nvPr>
            <p:ph sz="half" idx="1"/>
          </p:nvPr>
        </p:nvSpPr>
        <p:spPr>
          <a:xfrm>
            <a:off x="515940" y="1773141"/>
            <a:ext cx="4493382" cy="4365266"/>
          </a:xfrm>
          <a:prstGeom prst="rect">
            <a:avLst/>
          </a:prstGeom>
          <a:noFill/>
          <a:ln>
            <a:noFill/>
          </a:ln>
        </p:spPr>
        <p:txBody>
          <a:bodyPr spcFirstLastPara="1" wrap="square" lIns="91425" tIns="45700" rIns="91425" bIns="45700" anchor="t" anchorCtr="0">
            <a:noAutofit/>
          </a:bodyPr>
          <a:lstStyle/>
          <a:p>
            <a:pPr marL="285750" lvl="0" indent="-285750" algn="l" rtl="0">
              <a:spcBef>
                <a:spcPts val="1000"/>
              </a:spcBef>
              <a:spcAft>
                <a:spcPts val="0"/>
              </a:spcAft>
              <a:buSzPts val="2300"/>
              <a:buChar char="•"/>
            </a:pPr>
            <a:r>
              <a:rPr lang="en-US" sz="2000" b="1" dirty="0"/>
              <a:t>Golden Participation</a:t>
            </a:r>
          </a:p>
          <a:p>
            <a:pPr marL="742950" lvl="1" indent="-285750">
              <a:spcBef>
                <a:spcPts val="1000"/>
              </a:spcBef>
              <a:buSzPts val="2300"/>
            </a:pPr>
            <a:r>
              <a:rPr lang="en-US" b="1" dirty="0"/>
              <a:t>Participated in 3 or more County/State Events</a:t>
            </a:r>
            <a:endParaRPr dirty="0"/>
          </a:p>
          <a:p>
            <a:pPr marL="285750" lvl="0" indent="-285750" algn="l" rtl="0">
              <a:spcBef>
                <a:spcPts val="1000"/>
              </a:spcBef>
              <a:spcAft>
                <a:spcPts val="0"/>
              </a:spcAft>
              <a:buSzPts val="2300"/>
              <a:buChar char="•"/>
            </a:pPr>
            <a:r>
              <a:rPr lang="en-US" sz="2000" b="1" dirty="0"/>
              <a:t>Volunteer Hours</a:t>
            </a:r>
          </a:p>
          <a:p>
            <a:pPr marL="742950" lvl="1" indent="-285750">
              <a:spcBef>
                <a:spcPts val="1000"/>
              </a:spcBef>
              <a:buSzPts val="2300"/>
            </a:pPr>
            <a:r>
              <a:rPr lang="en-US" b="1" dirty="0"/>
              <a:t>Hours are at least 2 times the amount of members</a:t>
            </a:r>
            <a:endParaRPr dirty="0"/>
          </a:p>
          <a:p>
            <a:pPr marL="285750" lvl="0" indent="-285750" algn="l" rtl="0">
              <a:spcBef>
                <a:spcPts val="1000"/>
              </a:spcBef>
              <a:spcAft>
                <a:spcPts val="0"/>
              </a:spcAft>
              <a:buSzPts val="2300"/>
              <a:buChar char="•"/>
            </a:pPr>
            <a:r>
              <a:rPr lang="en-US" sz="2000" b="1" dirty="0"/>
              <a:t>Student Involvement</a:t>
            </a:r>
          </a:p>
          <a:p>
            <a:pPr marL="742950" lvl="1" indent="-285750">
              <a:spcBef>
                <a:spcPts val="1000"/>
              </a:spcBef>
              <a:buSzPts val="2300"/>
            </a:pPr>
            <a:r>
              <a:rPr lang="en-US" b="1" dirty="0"/>
              <a:t>1 or more students on PTSA Board</a:t>
            </a:r>
            <a:endParaRPr dirty="0"/>
          </a:p>
          <a:p>
            <a:pPr marL="285750" lvl="0" indent="-285750" algn="l" rtl="0">
              <a:spcBef>
                <a:spcPts val="1000"/>
              </a:spcBef>
              <a:spcAft>
                <a:spcPts val="0"/>
              </a:spcAft>
              <a:buSzPts val="2300"/>
              <a:buChar char="•"/>
            </a:pPr>
            <a:r>
              <a:rPr lang="en-US" sz="2000" b="1" dirty="0"/>
              <a:t>Increased Membership* </a:t>
            </a:r>
            <a:endParaRPr dirty="0"/>
          </a:p>
          <a:p>
            <a:pPr marL="0" lvl="0" indent="0" algn="l" rtl="0">
              <a:spcBef>
                <a:spcPts val="840"/>
              </a:spcBef>
              <a:spcAft>
                <a:spcPts val="0"/>
              </a:spcAft>
              <a:buSzPts val="1380"/>
              <a:buNone/>
            </a:pPr>
            <a:r>
              <a:rPr lang="en-US" sz="1200" b="1" dirty="0"/>
              <a:t>*Numbers will be verified with Florida PTA</a:t>
            </a:r>
            <a:endParaRPr sz="1200" dirty="0"/>
          </a:p>
        </p:txBody>
      </p:sp>
      <p:pic>
        <p:nvPicPr>
          <p:cNvPr id="222" name="Google Shape;222;p27"/>
          <p:cNvPicPr preferRelativeResize="0">
            <a:picLocks noGrp="1"/>
          </p:cNvPicPr>
          <p:nvPr>
            <p:ph sz="half" idx="2"/>
          </p:nvPr>
        </p:nvPicPr>
        <p:blipFill rotWithShape="1">
          <a:blip r:embed="rId3">
            <a:alphaModFix/>
          </a:blip>
          <a:stretch/>
        </p:blipFill>
        <p:spPr>
          <a:xfrm>
            <a:off x="5243594" y="2404570"/>
            <a:ext cx="3125788" cy="2211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1172629" y="1079025"/>
            <a:ext cx="6798600" cy="69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600"/>
              <a:buFont typeface="Century Gothic"/>
              <a:buNone/>
            </a:pPr>
            <a:r>
              <a:rPr lang="en-US" sz="3600"/>
              <a:t>Purposes of PTA</a:t>
            </a:r>
            <a:endParaRPr/>
          </a:p>
        </p:txBody>
      </p:sp>
      <p:sp>
        <p:nvSpPr>
          <p:cNvPr id="248" name="Google Shape;248;p30"/>
          <p:cNvSpPr txBox="1">
            <a:spLocks noGrp="1"/>
          </p:cNvSpPr>
          <p:nvPr>
            <p:ph sz="half" idx="1"/>
          </p:nvPr>
        </p:nvSpPr>
        <p:spPr>
          <a:xfrm>
            <a:off x="1172626" y="2319918"/>
            <a:ext cx="3337500" cy="38373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1931"/>
              <a:buFont typeface="Arial"/>
              <a:buChar char="•"/>
            </a:pPr>
            <a:r>
              <a:rPr lang="en-US" sz="1679"/>
              <a:t>To Promote the welfare of children and youth in home, school, places of worship, and throughout the community;</a:t>
            </a:r>
            <a:endParaRPr/>
          </a:p>
          <a:p>
            <a:pPr marL="285750" lvl="0" indent="-285750" algn="l" rtl="0">
              <a:lnSpc>
                <a:spcPct val="80000"/>
              </a:lnSpc>
              <a:spcBef>
                <a:spcPts val="936"/>
              </a:spcBef>
              <a:spcAft>
                <a:spcPts val="0"/>
              </a:spcAft>
              <a:buSzPts val="1931"/>
              <a:buFont typeface="Arial"/>
              <a:buChar char="•"/>
            </a:pPr>
            <a:r>
              <a:rPr lang="en-US" sz="1679"/>
              <a:t>To Raise the standards of home life;</a:t>
            </a:r>
            <a:endParaRPr/>
          </a:p>
          <a:p>
            <a:pPr marL="285750" lvl="0" indent="-285750" algn="l" rtl="0">
              <a:lnSpc>
                <a:spcPct val="80000"/>
              </a:lnSpc>
              <a:spcBef>
                <a:spcPts val="936"/>
              </a:spcBef>
              <a:spcAft>
                <a:spcPts val="0"/>
              </a:spcAft>
              <a:buSzPts val="1931"/>
              <a:buFont typeface="Arial"/>
              <a:buChar char="•"/>
            </a:pPr>
            <a:r>
              <a:rPr lang="en-US" sz="1679"/>
              <a:t>To Advocate for laws that further the education, physical and mental health, welfare, and safety of children and youth;</a:t>
            </a:r>
            <a:endParaRPr/>
          </a:p>
        </p:txBody>
      </p:sp>
      <p:sp>
        <p:nvSpPr>
          <p:cNvPr id="249" name="Google Shape;249;p30"/>
          <p:cNvSpPr txBox="1">
            <a:spLocks noGrp="1"/>
          </p:cNvSpPr>
          <p:nvPr>
            <p:ph sz="half" idx="2"/>
          </p:nvPr>
        </p:nvSpPr>
        <p:spPr>
          <a:xfrm>
            <a:off x="4572002" y="2319930"/>
            <a:ext cx="3337500" cy="36087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1931"/>
              <a:buFont typeface="Arial"/>
              <a:buChar char="•"/>
            </a:pPr>
            <a:r>
              <a:rPr lang="en-US" sz="1679"/>
              <a:t>To Promote the collaboration and engagement of families and educators in the education of children and youth;</a:t>
            </a:r>
            <a:endParaRPr/>
          </a:p>
          <a:p>
            <a:pPr marL="285750" lvl="0" indent="-285750" algn="l" rtl="0">
              <a:lnSpc>
                <a:spcPct val="80000"/>
              </a:lnSpc>
              <a:spcBef>
                <a:spcPts val="936"/>
              </a:spcBef>
              <a:spcAft>
                <a:spcPts val="0"/>
              </a:spcAft>
              <a:buSzPts val="1931"/>
              <a:buFont typeface="Arial"/>
              <a:buChar char="•"/>
            </a:pPr>
            <a:r>
              <a:rPr lang="en-US" sz="1679"/>
              <a:t>To Engage the public in united efforts to secure the physical, mental, emotional, spiritual, and social well-being of all children and youth, and;</a:t>
            </a:r>
            <a:endParaRPr/>
          </a:p>
          <a:p>
            <a:pPr marL="285750" lvl="0" indent="-285750" algn="l" rtl="0">
              <a:lnSpc>
                <a:spcPct val="80000"/>
              </a:lnSpc>
              <a:spcBef>
                <a:spcPts val="936"/>
              </a:spcBef>
              <a:spcAft>
                <a:spcPts val="0"/>
              </a:spcAft>
              <a:buSzPts val="1931"/>
              <a:buFont typeface="Arial"/>
              <a:buChar char="•"/>
            </a:pPr>
            <a:r>
              <a:rPr lang="en-US" sz="1679"/>
              <a:t>To Advocate for fiscal responsibility regarding public tax dollars in public education funding.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1487557" y="700145"/>
            <a:ext cx="6798734"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Century Gothic"/>
              <a:buNone/>
            </a:pPr>
            <a:r>
              <a:rPr lang="en-US" dirty="0"/>
              <a:t>IMPORTANT</a:t>
            </a:r>
            <a:endParaRPr dirty="0"/>
          </a:p>
        </p:txBody>
      </p:sp>
      <p:sp>
        <p:nvSpPr>
          <p:cNvPr id="256" name="Google Shape;256;p31"/>
          <p:cNvSpPr txBox="1">
            <a:spLocks noGrp="1"/>
          </p:cNvSpPr>
          <p:nvPr>
            <p:ph idx="1"/>
          </p:nvPr>
        </p:nvSpPr>
        <p:spPr>
          <a:xfrm>
            <a:off x="1487557" y="2157351"/>
            <a:ext cx="6554867" cy="376767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139"/>
              <a:buChar char="•"/>
            </a:pPr>
            <a:r>
              <a:rPr lang="en-US" sz="1860" dirty="0">
                <a:solidFill>
                  <a:srgbClr val="473426"/>
                </a:solidFill>
              </a:rPr>
              <a:t>Entries are blind-judged - Do </a:t>
            </a:r>
            <a:r>
              <a:rPr lang="en-US" sz="1860" u="sng" dirty="0">
                <a:solidFill>
                  <a:srgbClr val="473426"/>
                </a:solidFill>
              </a:rPr>
              <a:t>NOT</a:t>
            </a:r>
            <a:r>
              <a:rPr lang="en-US" sz="1860" dirty="0">
                <a:solidFill>
                  <a:srgbClr val="473426"/>
                </a:solidFill>
              </a:rPr>
              <a:t> mention your </a:t>
            </a:r>
            <a:r>
              <a:rPr lang="en-US" sz="1860" u="sng" dirty="0">
                <a:solidFill>
                  <a:srgbClr val="473426"/>
                </a:solidFill>
              </a:rPr>
              <a:t>nominee, school, mascot or PTA/PTSA </a:t>
            </a:r>
            <a:r>
              <a:rPr lang="en-US" sz="1860" dirty="0">
                <a:solidFill>
                  <a:srgbClr val="473426"/>
                </a:solidFill>
              </a:rPr>
              <a:t>anywhere when writing your narrative as this will result in immediate disqualification</a:t>
            </a:r>
            <a:endParaRPr dirty="0"/>
          </a:p>
          <a:p>
            <a:pPr marL="285750" lvl="0" indent="-285750" algn="l" rtl="0">
              <a:lnSpc>
                <a:spcPct val="80000"/>
              </a:lnSpc>
              <a:spcBef>
                <a:spcPts val="972"/>
              </a:spcBef>
              <a:spcAft>
                <a:spcPts val="0"/>
              </a:spcAft>
              <a:buSzPts val="2139"/>
              <a:buChar char="•"/>
            </a:pPr>
            <a:r>
              <a:rPr lang="en-US" sz="1860" dirty="0">
                <a:solidFill>
                  <a:srgbClr val="473426"/>
                </a:solidFill>
              </a:rPr>
              <a:t>Focus your writing on the Purposes of PTA and how your nominee or program promoted these purposes.</a:t>
            </a:r>
            <a:endParaRPr dirty="0"/>
          </a:p>
          <a:p>
            <a:pPr marL="285750" lvl="0" indent="-285750" algn="l" rtl="0">
              <a:lnSpc>
                <a:spcPct val="80000"/>
              </a:lnSpc>
              <a:spcBef>
                <a:spcPts val="972"/>
              </a:spcBef>
              <a:spcAft>
                <a:spcPts val="0"/>
              </a:spcAft>
              <a:buSzPts val="2139"/>
              <a:buChar char="•"/>
            </a:pPr>
            <a:r>
              <a:rPr lang="en-US" sz="1860" dirty="0"/>
              <a:t>You MUST include a three sentence synopsis of your application and the phonetic pronunciation of recipient’s name if applicable.   Synopsis cannot be more than 250 characters.</a:t>
            </a:r>
            <a:endParaRPr dirty="0"/>
          </a:p>
          <a:p>
            <a:pPr marL="285750" lvl="0" indent="-285750" algn="l" rtl="0">
              <a:lnSpc>
                <a:spcPct val="80000"/>
              </a:lnSpc>
              <a:spcBef>
                <a:spcPts val="1003"/>
              </a:spcBef>
              <a:spcAft>
                <a:spcPts val="0"/>
              </a:spcAft>
              <a:buSzPts val="2317"/>
              <a:buChar char="•"/>
            </a:pPr>
            <a:r>
              <a:rPr lang="en-US" sz="2015" dirty="0"/>
              <a:t>Entries must be submitted no later than March 13</a:t>
            </a:r>
            <a:r>
              <a:rPr lang="en-US" sz="2015" baseline="30000" dirty="0"/>
              <a:t>th</a:t>
            </a:r>
            <a:r>
              <a:rPr lang="en-US" sz="2015" dirty="0"/>
              <a:t> at 11:59 pm. </a:t>
            </a:r>
            <a:endParaRPr dirty="0"/>
          </a:p>
          <a:p>
            <a:pPr marL="0" lvl="0" indent="0" algn="ctr" rtl="0">
              <a:lnSpc>
                <a:spcPct val="80000"/>
              </a:lnSpc>
              <a:spcBef>
                <a:spcPts val="972"/>
              </a:spcBef>
              <a:spcAft>
                <a:spcPts val="0"/>
              </a:spcAft>
              <a:buSzPts val="2139"/>
              <a:buNone/>
            </a:pPr>
            <a:r>
              <a:rPr lang="en-US" sz="1860" b="1" dirty="0">
                <a:solidFill>
                  <a:srgbClr val="C00000"/>
                </a:solidFill>
              </a:rPr>
              <a:t>NO EXCEPTIONS!</a:t>
            </a:r>
            <a:endParaRPr dirty="0"/>
          </a:p>
          <a:p>
            <a:pPr marL="285750" lvl="0" indent="-149923" algn="l" rtl="0">
              <a:lnSpc>
                <a:spcPct val="80000"/>
              </a:lnSpc>
              <a:spcBef>
                <a:spcPts val="972"/>
              </a:spcBef>
              <a:spcAft>
                <a:spcPts val="0"/>
              </a:spcAft>
              <a:buSzPts val="2139"/>
              <a:buNone/>
            </a:pPr>
            <a:endParaRPr sz="1860" dirty="0"/>
          </a:p>
        </p:txBody>
      </p:sp>
      <p:sp>
        <p:nvSpPr>
          <p:cNvPr id="257" name="Google Shape;257;p31"/>
          <p:cNvSpPr/>
          <p:nvPr/>
        </p:nvSpPr>
        <p:spPr>
          <a:xfrm>
            <a:off x="1741878" y="932979"/>
            <a:ext cx="1066800" cy="838200"/>
          </a:xfrm>
          <a:prstGeom prst="stripedRightArrow">
            <a:avLst>
              <a:gd name="adj1" fmla="val 50000"/>
              <a:gd name="adj2" fmla="val 50000"/>
            </a:avLst>
          </a:prstGeom>
          <a:blipFill rotWithShape="1">
            <a:blip r:embed="rId3">
              <a:alphaModFix/>
            </a:blip>
            <a:tile tx="0" ty="0" sx="100000" sy="100000" flip="none" algn="tl"/>
          </a:blipFill>
          <a:ln>
            <a:noFill/>
          </a:ln>
          <a:effectLst>
            <a:outerShdw blurRad="381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258" name="Google Shape;258;p31"/>
          <p:cNvSpPr/>
          <p:nvPr/>
        </p:nvSpPr>
        <p:spPr>
          <a:xfrm flipH="1">
            <a:off x="6772645" y="876300"/>
            <a:ext cx="1066800" cy="838200"/>
          </a:xfrm>
          <a:prstGeom prst="stripedRightArrow">
            <a:avLst>
              <a:gd name="adj1" fmla="val 50000"/>
              <a:gd name="adj2" fmla="val 50000"/>
            </a:avLst>
          </a:prstGeom>
          <a:blipFill rotWithShape="1">
            <a:blip r:embed="rId3">
              <a:alphaModFix/>
            </a:blip>
            <a:tile tx="0" ty="0" sx="100000" sy="100000" flip="none" algn="tl"/>
          </a:blipFill>
          <a:ln>
            <a:noFill/>
          </a:ln>
          <a:effectLst>
            <a:outerShdw blurRad="381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Narrative</a:t>
            </a:r>
            <a:endParaRPr/>
          </a:p>
        </p:txBody>
      </p:sp>
      <p:sp>
        <p:nvSpPr>
          <p:cNvPr id="265" name="Google Shape;265;p3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r>
              <a:rPr lang="en-US" dirty="0"/>
              <a:t>The narrative can be copied and pasted into the narrative section of the awards submission.  It is slightly easier for the judges to see the narrative if it is copied and pasted directly into the form as you can edit for spelling and grammar before pasting.</a:t>
            </a:r>
          </a:p>
          <a:p>
            <a:pPr marL="0" lvl="0" indent="0" algn="l" rtl="0">
              <a:spcBef>
                <a:spcPts val="360"/>
              </a:spcBef>
              <a:spcAft>
                <a:spcPts val="600"/>
              </a:spcAft>
              <a:buNone/>
            </a:pPr>
            <a:r>
              <a:rPr lang="en-US" dirty="0"/>
              <a:t>Narratives cannot be more than 3000 characters.  Judges read through many submissions so try to highlight exactly why this entry should be rewarded.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162"/>
        <p:cNvGrpSpPr/>
        <p:nvPr/>
      </p:nvGrpSpPr>
      <p:grpSpPr>
        <a:xfrm>
          <a:off x="0" y="0"/>
          <a:ext cx="0" cy="0"/>
          <a:chOff x="0" y="0"/>
          <a:chExt cx="0" cy="0"/>
        </a:xfrm>
      </p:grpSpPr>
      <p:sp>
        <p:nvSpPr>
          <p:cNvPr id="199" name="Rectangle 19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1" name="Picture 20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3" name="Straight Connector 20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7" name="Rectangle 206">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3" name="Google Shape;163;p21"/>
          <p:cNvSpPr txBox="1">
            <a:spLocks noGrp="1"/>
          </p:cNvSpPr>
          <p:nvPr>
            <p:ph type="title"/>
          </p:nvPr>
        </p:nvSpPr>
        <p:spPr>
          <a:xfrm>
            <a:off x="1088684" y="804519"/>
            <a:ext cx="4162768" cy="1049235"/>
          </a:xfrm>
          <a:prstGeom prst="rect">
            <a:avLst/>
          </a:prstGeom>
        </p:spPr>
        <p:txBody>
          <a:bodyPr spcFirstLastPara="1" vert="horz" lIns="91440" tIns="45720" rIns="91440" bIns="45720" rtlCol="0" anchor="t" anchorCtr="0">
            <a:normAutofit/>
          </a:bodyPr>
          <a:lstStyle/>
          <a:p>
            <a:pPr marL="0" lvl="0" indent="0" algn="l" defTabSz="914400">
              <a:spcBef>
                <a:spcPct val="0"/>
              </a:spcBef>
              <a:spcAft>
                <a:spcPts val="0"/>
              </a:spcAft>
              <a:buClr>
                <a:srgbClr val="002060"/>
              </a:buClr>
              <a:buSzPts val="3600"/>
            </a:pPr>
            <a:r>
              <a:rPr lang="en-US" sz="3200"/>
              <a:t>New This Year!</a:t>
            </a:r>
          </a:p>
        </p:txBody>
      </p:sp>
      <p:sp>
        <p:nvSpPr>
          <p:cNvPr id="211" name="Rectangle 210">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4" name="Google Shape;164;p21"/>
          <p:cNvSpPr txBox="1">
            <a:spLocks noGrp="1"/>
          </p:cNvSpPr>
          <p:nvPr>
            <p:ph type="body" idx="1"/>
          </p:nvPr>
        </p:nvSpPr>
        <p:spPr>
          <a:xfrm>
            <a:off x="691763" y="2015732"/>
            <a:ext cx="4559689" cy="3748957"/>
          </a:xfrm>
          <a:prstGeom prst="rect">
            <a:avLst/>
          </a:prstGeom>
        </p:spPr>
        <p:txBody>
          <a:bodyPr spcFirstLastPara="1" vert="horz" lIns="91440" tIns="45720" rIns="91440" bIns="45720" rtlCol="0" anchor="t" anchorCtr="0">
            <a:normAutofit fontScale="77500" lnSpcReduction="20000"/>
          </a:bodyPr>
          <a:lstStyle/>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2 Separate Entries – Individuals &amp; Programs  Need to fill out both</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Synopsis limited to 250 characters</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Narratives limited to 3,000 characters</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Attachments emailed to </a:t>
            </a:r>
            <a:r>
              <a:rPr lang="en-US" sz="2300" dirty="0">
                <a:hlinkClick r:id="rId4"/>
              </a:rPr>
              <a:t>awards@hccptaptsa.org</a:t>
            </a: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algn="l" defTabSz="914400">
              <a:lnSpc>
                <a:spcPct val="110000"/>
              </a:lnSpc>
              <a:spcBef>
                <a:spcPts val="0"/>
              </a:spcBef>
              <a:spcAft>
                <a:spcPts val="600"/>
              </a:spcAft>
              <a:buSzPct val="100000"/>
              <a:buFont typeface="Arial" panose="020B0604020202020204" pitchFamily="34" charset="0"/>
              <a:buChar char="•"/>
            </a:pPr>
            <a:r>
              <a:rPr lang="en-US" sz="2300" dirty="0"/>
              <a:t>Pictures supporting awards entries emailed to </a:t>
            </a:r>
            <a:r>
              <a:rPr lang="en-US" sz="2300" dirty="0">
                <a:hlinkClick r:id="rId4"/>
              </a:rPr>
              <a:t>awards@hccptaptsa.org</a:t>
            </a: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05D9696B-D399-498F-9874-53D4CC5EF925}"/>
              </a:ext>
            </a:extLst>
          </p:cNvPr>
          <p:cNvPicPr>
            <a:picLocks noChangeAspect="1"/>
          </p:cNvPicPr>
          <p:nvPr/>
        </p:nvPicPr>
        <p:blipFill>
          <a:blip r:embed="rId5"/>
          <a:stretch>
            <a:fillRect/>
          </a:stretch>
        </p:blipFill>
        <p:spPr>
          <a:xfrm>
            <a:off x="5605195" y="1812673"/>
            <a:ext cx="3056127" cy="1314134"/>
          </a:xfrm>
          <a:prstGeom prst="rect">
            <a:avLst/>
          </a:prstGeom>
        </p:spPr>
      </p:pic>
      <p:pic>
        <p:nvPicPr>
          <p:cNvPr id="2" name="Picture 1">
            <a:extLst>
              <a:ext uri="{FF2B5EF4-FFF2-40B4-BE49-F238E27FC236}">
                <a16:creationId xmlns:a16="http://schemas.microsoft.com/office/drawing/2014/main" id="{B855F2DE-0512-4F08-B8AF-C0A17D5BCB3F}"/>
              </a:ext>
            </a:extLst>
          </p:cNvPr>
          <p:cNvPicPr>
            <a:picLocks noChangeAspect="1"/>
          </p:cNvPicPr>
          <p:nvPr/>
        </p:nvPicPr>
        <p:blipFill>
          <a:blip r:embed="rId6"/>
          <a:stretch>
            <a:fillRect/>
          </a:stretch>
        </p:blipFill>
        <p:spPr>
          <a:xfrm>
            <a:off x="5605195" y="3731193"/>
            <a:ext cx="3056127" cy="1306493"/>
          </a:xfrm>
          <a:prstGeom prst="rect">
            <a:avLst/>
          </a:prstGeom>
        </p:spPr>
      </p:pic>
      <p:pic>
        <p:nvPicPr>
          <p:cNvPr id="213" name="Picture 212">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5" name="Straight Connector 214">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3"/>
          <p:cNvPicPr preferRelativeResize="0"/>
          <p:nvPr/>
        </p:nvPicPr>
        <p:blipFill rotWithShape="1">
          <a:blip r:embed="rId3">
            <a:alphaModFix/>
          </a:blip>
          <a:srcRect/>
          <a:stretch/>
        </p:blipFill>
        <p:spPr>
          <a:xfrm>
            <a:off x="1340263" y="413783"/>
            <a:ext cx="6630962" cy="3015217"/>
          </a:xfrm>
          <a:prstGeom prst="rect">
            <a:avLst/>
          </a:prstGeom>
          <a:noFill/>
          <a:ln>
            <a:noFill/>
          </a:ln>
          <a:effectLst>
            <a:outerShdw blurRad="292100" dist="139700" dir="2700000" algn="tl" rotWithShape="0">
              <a:srgbClr val="333333">
                <a:alpha val="64705"/>
              </a:srgbClr>
            </a:outerShdw>
          </a:effectLst>
        </p:spPr>
      </p:pic>
      <p:sp>
        <p:nvSpPr>
          <p:cNvPr id="272" name="Google Shape;272;p33"/>
          <p:cNvSpPr txBox="1">
            <a:spLocks noGrp="1"/>
          </p:cNvSpPr>
          <p:nvPr>
            <p:ph type="title"/>
          </p:nvPr>
        </p:nvSpPr>
        <p:spPr>
          <a:xfrm>
            <a:off x="500932" y="3514474"/>
            <a:ext cx="8189843" cy="249671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3200"/>
              <a:buFont typeface="Century Gothic"/>
              <a:buNone/>
            </a:pPr>
            <a:r>
              <a:rPr lang="en-US" sz="2800" dirty="0"/>
              <a:t>Don’t forget to check out </a:t>
            </a:r>
            <a:r>
              <a:rPr lang="en-US" sz="2800" b="1" dirty="0"/>
              <a:t>www.floridapta.org </a:t>
            </a:r>
            <a:r>
              <a:rPr lang="en-US" sz="2800" dirty="0"/>
              <a:t>to apply for </a:t>
            </a:r>
            <a:br>
              <a:rPr lang="en-US" sz="2800" dirty="0"/>
            </a:br>
            <a:r>
              <a:rPr lang="en-US" sz="2800" dirty="0"/>
              <a:t>state awards too!</a:t>
            </a:r>
            <a:br>
              <a:rPr lang="en-US" sz="3200" dirty="0"/>
            </a:br>
            <a:r>
              <a:rPr lang="en-US" sz="1200" dirty="0"/>
              <a:t> </a:t>
            </a:r>
            <a:endParaRPr sz="3200" dirty="0"/>
          </a:p>
          <a:p>
            <a:pPr marL="114300" lvl="0" algn="ctr" rtl="0">
              <a:spcBef>
                <a:spcPts val="0"/>
              </a:spcBef>
              <a:spcAft>
                <a:spcPts val="0"/>
              </a:spcAft>
              <a:buSzPts val="1800"/>
            </a:pPr>
            <a:r>
              <a:rPr lang="en-US" sz="2000" dirty="0"/>
              <a:t>** Deadline May 1</a:t>
            </a:r>
            <a:r>
              <a:rPr lang="en-US" sz="2000" baseline="30000" dirty="0"/>
              <a:t>st</a:t>
            </a:r>
            <a:br>
              <a:rPr lang="en-US" sz="2000" dirty="0"/>
            </a:br>
            <a:br>
              <a:rPr lang="en-US" sz="2000" dirty="0"/>
            </a:br>
            <a:r>
              <a:rPr lang="en-US" b="1" i="1" u="sng" dirty="0"/>
              <a:t>Hillsborough County won 8 awards last year!</a:t>
            </a:r>
            <a:endParaRPr sz="2000" b="1" i="1"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1172633" y="4875475"/>
            <a:ext cx="6798734" cy="56673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4860"/>
              <a:buFont typeface="Century Gothic"/>
              <a:buNone/>
            </a:pPr>
            <a:r>
              <a:rPr lang="en-US" sz="4860" dirty="0"/>
              <a:t>Awards Gala</a:t>
            </a:r>
            <a:endParaRPr dirty="0"/>
          </a:p>
        </p:txBody>
      </p:sp>
      <p:sp>
        <p:nvSpPr>
          <p:cNvPr id="278" name="Google Shape;278;p34"/>
          <p:cNvSpPr txBox="1">
            <a:spLocks noGrp="1"/>
          </p:cNvSpPr>
          <p:nvPr>
            <p:ph type="body" idx="1"/>
          </p:nvPr>
        </p:nvSpPr>
        <p:spPr>
          <a:xfrm>
            <a:off x="1172633" y="5371917"/>
            <a:ext cx="6798734" cy="999065"/>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404"/>
              <a:buNone/>
            </a:pPr>
            <a:r>
              <a:rPr lang="en-US" sz="2090" b="1" dirty="0"/>
              <a:t>April 16, 2020</a:t>
            </a:r>
            <a:endParaRPr dirty="0"/>
          </a:p>
          <a:p>
            <a:pPr marL="0" lvl="0" indent="0" algn="ctr" rtl="0">
              <a:lnSpc>
                <a:spcPct val="80000"/>
              </a:lnSpc>
              <a:spcBef>
                <a:spcPts val="1018"/>
              </a:spcBef>
              <a:spcAft>
                <a:spcPts val="0"/>
              </a:spcAft>
              <a:buSzPts val="2404"/>
              <a:buNone/>
            </a:pPr>
            <a:r>
              <a:rPr lang="en-US" sz="2090" b="1" dirty="0"/>
              <a:t>Bryan Glazer Family JCC Event Center</a:t>
            </a:r>
            <a:endParaRPr dirty="0"/>
          </a:p>
          <a:p>
            <a:pPr marL="0" lvl="0" indent="0" algn="ctr" rtl="0">
              <a:lnSpc>
                <a:spcPct val="80000"/>
              </a:lnSpc>
              <a:spcBef>
                <a:spcPts val="828"/>
              </a:spcBef>
              <a:spcAft>
                <a:spcPts val="0"/>
              </a:spcAft>
              <a:buSzPts val="1311"/>
              <a:buNone/>
            </a:pPr>
            <a:r>
              <a:rPr lang="en-US" sz="1140" dirty="0"/>
              <a:t>Ticketing information will be available on the website soon!</a:t>
            </a:r>
            <a:endParaRPr dirty="0"/>
          </a:p>
        </p:txBody>
      </p:sp>
      <p:sp>
        <p:nvSpPr>
          <p:cNvPr id="279" name="Google Shape;279;p34"/>
          <p:cNvSpPr txBox="1"/>
          <p:nvPr/>
        </p:nvSpPr>
        <p:spPr>
          <a:xfrm>
            <a:off x="1172633" y="347662"/>
            <a:ext cx="6798734" cy="566738"/>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rgbClr val="262626"/>
              </a:buClr>
              <a:buSzPts val="3645"/>
              <a:buFont typeface="Century Gothic"/>
              <a:buNone/>
            </a:pPr>
            <a:r>
              <a:rPr lang="en-US" sz="3645" b="0" i="0" u="none" strike="noStrike" cap="none" dirty="0">
                <a:solidFill>
                  <a:srgbClr val="262626"/>
                </a:solidFill>
                <a:latin typeface="Century Gothic"/>
                <a:ea typeface="Century Gothic"/>
                <a:cs typeface="Century Gothic"/>
                <a:sym typeface="Century Gothic"/>
              </a:rPr>
              <a:t>SAME LOCATION AS 2019!</a:t>
            </a:r>
            <a:endParaRPr dirty="0"/>
          </a:p>
        </p:txBody>
      </p:sp>
      <p:pic>
        <p:nvPicPr>
          <p:cNvPr id="280" name="Google Shape;280;p34"/>
          <p:cNvPicPr preferRelativeResize="0"/>
          <p:nvPr/>
        </p:nvPicPr>
        <p:blipFill>
          <a:blip r:embed="rId3">
            <a:alphaModFix/>
          </a:blip>
          <a:stretch>
            <a:fillRect/>
          </a:stretch>
        </p:blipFill>
        <p:spPr>
          <a:xfrm>
            <a:off x="708500" y="1066800"/>
            <a:ext cx="7726995" cy="35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ctrTitle"/>
          </p:nvPr>
        </p:nvSpPr>
        <p:spPr>
          <a:xfrm>
            <a:off x="1917567" y="2298702"/>
            <a:ext cx="5308866" cy="226059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7200"/>
              <a:buFont typeface="Century Gothic"/>
              <a:buNone/>
            </a:pPr>
            <a:r>
              <a:rPr lang="en-US" sz="7200"/>
              <a:t>Live</a:t>
            </a:r>
            <a:br>
              <a:rPr lang="en-US" sz="7200"/>
            </a:br>
            <a:r>
              <a:rPr lang="en-US" sz="7200"/>
              <a:t>Demo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1368994" y="557916"/>
            <a:ext cx="6402468" cy="231986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2060"/>
              </a:buClr>
              <a:buSzPts val="7200"/>
              <a:buFont typeface="Century Gothic"/>
              <a:buNone/>
            </a:pPr>
            <a:r>
              <a:rPr lang="en-US" sz="7200" dirty="0">
                <a:solidFill>
                  <a:srgbClr val="002060"/>
                </a:solidFill>
              </a:rPr>
              <a:t>Questions?</a:t>
            </a:r>
            <a:endParaRPr dirty="0"/>
          </a:p>
        </p:txBody>
      </p:sp>
      <p:sp>
        <p:nvSpPr>
          <p:cNvPr id="292" name="Google Shape;292;p36"/>
          <p:cNvSpPr txBox="1">
            <a:spLocks noGrp="1"/>
          </p:cNvSpPr>
          <p:nvPr>
            <p:ph type="body" idx="1"/>
          </p:nvPr>
        </p:nvSpPr>
        <p:spPr>
          <a:xfrm>
            <a:off x="373711" y="4116478"/>
            <a:ext cx="4746929" cy="16164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20"/>
              <a:buNone/>
            </a:pPr>
            <a:r>
              <a:rPr lang="en-US" sz="2800" dirty="0">
                <a:latin typeface="Century Gothic"/>
                <a:ea typeface="Century Gothic"/>
                <a:cs typeface="Century Gothic"/>
                <a:sym typeface="Century Gothic"/>
              </a:rPr>
              <a:t>Ami Marie Grange Welch</a:t>
            </a:r>
          </a:p>
          <a:p>
            <a:pPr marL="0" lvl="0" indent="0" algn="ctr" rtl="0">
              <a:spcBef>
                <a:spcPts val="0"/>
              </a:spcBef>
              <a:spcAft>
                <a:spcPts val="0"/>
              </a:spcAft>
              <a:buSzPts val="3220"/>
              <a:buNone/>
            </a:pPr>
            <a:endParaRPr sz="1000" dirty="0"/>
          </a:p>
          <a:p>
            <a:pPr marL="0" lvl="0" indent="0" algn="ctr" rtl="0">
              <a:spcBef>
                <a:spcPts val="0"/>
              </a:spcBef>
              <a:spcAft>
                <a:spcPts val="0"/>
              </a:spcAft>
              <a:buSzPts val="2760"/>
              <a:buNone/>
            </a:pPr>
            <a:r>
              <a:rPr lang="en-US" sz="2000" dirty="0">
                <a:latin typeface="Century Gothic"/>
                <a:ea typeface="Century Gothic"/>
                <a:cs typeface="Century Gothic"/>
                <a:sym typeface="Century Gothic"/>
              </a:rPr>
              <a:t>VP of Council Operations</a:t>
            </a:r>
            <a:endParaRPr sz="2000" dirty="0"/>
          </a:p>
          <a:p>
            <a:pPr marL="0" lvl="0" indent="0" algn="ctr" rtl="0">
              <a:spcBef>
                <a:spcPts val="0"/>
              </a:spcBef>
              <a:spcAft>
                <a:spcPts val="0"/>
              </a:spcAft>
              <a:buSzPts val="2070"/>
              <a:buNone/>
            </a:pPr>
            <a:r>
              <a:rPr lang="en-US" sz="1800" dirty="0">
                <a:solidFill>
                  <a:schemeClr val="accent6"/>
                </a:solidFill>
              </a:rPr>
              <a:t>vpoperations@hccptaptsa.org</a:t>
            </a:r>
            <a:endParaRPr dirty="0"/>
          </a:p>
        </p:txBody>
      </p:sp>
      <p:sp>
        <p:nvSpPr>
          <p:cNvPr id="293" name="Google Shape;293;p36"/>
          <p:cNvSpPr txBox="1"/>
          <p:nvPr/>
        </p:nvSpPr>
        <p:spPr>
          <a:xfrm>
            <a:off x="5406887" y="4116478"/>
            <a:ext cx="3180585" cy="14176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3220"/>
              <a:buFont typeface="Arial"/>
              <a:buNone/>
            </a:pPr>
            <a:r>
              <a:rPr lang="en-US" sz="2800" b="0" i="0" u="none" strike="noStrike" cap="none" dirty="0">
                <a:solidFill>
                  <a:schemeClr val="dk1"/>
                </a:solidFill>
                <a:latin typeface="Century Gothic"/>
                <a:ea typeface="Century Gothic"/>
                <a:cs typeface="Century Gothic"/>
                <a:sym typeface="Century Gothic"/>
              </a:rPr>
              <a:t>J</a:t>
            </a:r>
            <a:r>
              <a:rPr lang="en-US" sz="2800" dirty="0">
                <a:solidFill>
                  <a:schemeClr val="dk1"/>
                </a:solidFill>
                <a:latin typeface="Century Gothic"/>
                <a:ea typeface="Century Gothic"/>
                <a:cs typeface="Century Gothic"/>
                <a:sym typeface="Century Gothic"/>
              </a:rPr>
              <a:t>anel Smith</a:t>
            </a:r>
          </a:p>
          <a:p>
            <a:pPr marL="0" marR="0" lvl="0" indent="0" algn="ctr" rtl="0">
              <a:spcBef>
                <a:spcPts val="0"/>
              </a:spcBef>
              <a:spcAft>
                <a:spcPts val="0"/>
              </a:spcAft>
              <a:buClr>
                <a:schemeClr val="accent1"/>
              </a:buClr>
              <a:buSzPts val="3220"/>
              <a:buFont typeface="Arial"/>
              <a:buNone/>
            </a:pPr>
            <a:endParaRPr dirty="0"/>
          </a:p>
          <a:p>
            <a:pPr marL="0" marR="0" lvl="0" indent="0" algn="ctr" rtl="0">
              <a:spcBef>
                <a:spcPts val="0"/>
              </a:spcBef>
              <a:spcAft>
                <a:spcPts val="0"/>
              </a:spcAft>
              <a:buClr>
                <a:schemeClr val="accent1"/>
              </a:buClr>
              <a:buSzPts val="2300"/>
              <a:buFont typeface="Arial"/>
              <a:buNone/>
            </a:pPr>
            <a:r>
              <a:rPr lang="en-US" sz="2000" b="0" i="0" u="none" strike="noStrike" cap="none" dirty="0">
                <a:solidFill>
                  <a:schemeClr val="dk1"/>
                </a:solidFill>
                <a:latin typeface="Century Gothic"/>
                <a:ea typeface="Century Gothic"/>
                <a:cs typeface="Century Gothic"/>
                <a:sym typeface="Century Gothic"/>
              </a:rPr>
              <a:t>Awards Chair</a:t>
            </a:r>
            <a:endParaRPr dirty="0"/>
          </a:p>
          <a:p>
            <a:pPr marL="0" marR="0" lvl="0" indent="0" algn="ctr" rtl="0">
              <a:spcBef>
                <a:spcPts val="0"/>
              </a:spcBef>
              <a:spcAft>
                <a:spcPts val="0"/>
              </a:spcAft>
              <a:buClr>
                <a:schemeClr val="accent1"/>
              </a:buClr>
              <a:buSzPts val="2070"/>
              <a:buFont typeface="Arial"/>
              <a:buNone/>
            </a:pPr>
            <a:r>
              <a:rPr lang="en-US" sz="1800" b="0" i="0" u="none" strike="noStrike" cap="none" dirty="0">
                <a:solidFill>
                  <a:schemeClr val="accent6"/>
                </a:solidFill>
                <a:latin typeface="Palatino Linotype"/>
                <a:ea typeface="Palatino Linotype"/>
                <a:cs typeface="Palatino Linotype"/>
                <a:sym typeface="Palatino Linotype"/>
              </a:rPr>
              <a:t>awards@hccptaptsa.org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1295399" y="764584"/>
            <a:ext cx="6553201" cy="922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4800"/>
              <a:buFont typeface="Century Gothic"/>
              <a:buNone/>
            </a:pPr>
            <a:r>
              <a:rPr lang="en-US" sz="4800" dirty="0">
                <a:solidFill>
                  <a:srgbClr val="002060"/>
                </a:solidFill>
              </a:rPr>
              <a:t>Does your PTA…</a:t>
            </a:r>
            <a:endParaRPr dirty="0"/>
          </a:p>
        </p:txBody>
      </p:sp>
      <p:sp>
        <p:nvSpPr>
          <p:cNvPr id="155" name="Google Shape;155;p20"/>
          <p:cNvSpPr txBox="1">
            <a:spLocks noGrp="1"/>
          </p:cNvSpPr>
          <p:nvPr>
            <p:ph idx="1"/>
          </p:nvPr>
        </p:nvSpPr>
        <p:spPr>
          <a:xfrm>
            <a:off x="1219200" y="2067338"/>
            <a:ext cx="4953001" cy="304585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3220"/>
              <a:buFont typeface="Noto Sans Symbols"/>
              <a:buChar char="▪"/>
            </a:pPr>
            <a:r>
              <a:rPr lang="en-US" sz="2800" dirty="0">
                <a:solidFill>
                  <a:srgbClr val="473426"/>
                </a:solidFill>
              </a:rPr>
              <a:t>Do lots of great programs?</a:t>
            </a:r>
            <a:endParaRPr dirty="0"/>
          </a:p>
          <a:p>
            <a:pPr marL="285750" lvl="0" indent="-285750" algn="l" rtl="0">
              <a:lnSpc>
                <a:spcPct val="90000"/>
              </a:lnSpc>
              <a:spcBef>
                <a:spcPts val="1160"/>
              </a:spcBef>
              <a:spcAft>
                <a:spcPts val="0"/>
              </a:spcAft>
              <a:buSzPts val="3220"/>
              <a:buFont typeface="Noto Sans Symbols"/>
              <a:buChar char="▪"/>
            </a:pPr>
            <a:r>
              <a:rPr lang="en-US" sz="2800" dirty="0">
                <a:solidFill>
                  <a:srgbClr val="473426"/>
                </a:solidFill>
              </a:rPr>
              <a:t>Have special people who should be rewarded?</a:t>
            </a:r>
            <a:endParaRPr dirty="0"/>
          </a:p>
          <a:p>
            <a:pPr marL="285750" lvl="0" indent="-285750" algn="l" rtl="0">
              <a:lnSpc>
                <a:spcPct val="90000"/>
              </a:lnSpc>
              <a:spcBef>
                <a:spcPts val="1160"/>
              </a:spcBef>
              <a:spcAft>
                <a:spcPts val="0"/>
              </a:spcAft>
              <a:buSzPts val="3220"/>
              <a:buFont typeface="Noto Sans Symbols"/>
              <a:buChar char="▪"/>
            </a:pPr>
            <a:r>
              <a:rPr lang="en-US" sz="2800" dirty="0">
                <a:solidFill>
                  <a:srgbClr val="473426"/>
                </a:solidFill>
              </a:rPr>
              <a:t>Make a positive change in your school and/or community?</a:t>
            </a:r>
            <a:endParaRPr dirty="0"/>
          </a:p>
        </p:txBody>
      </p:sp>
      <p:sp>
        <p:nvSpPr>
          <p:cNvPr id="156" name="Google Shape;156;p20"/>
          <p:cNvSpPr/>
          <p:nvPr/>
        </p:nvSpPr>
        <p:spPr>
          <a:xfrm rot="572599">
            <a:off x="5915091" y="4155640"/>
            <a:ext cx="2677141" cy="2326564"/>
          </a:xfrm>
          <a:prstGeom prst="foldedCorner">
            <a:avLst>
              <a:gd name="adj" fmla="val 16667"/>
            </a:avLst>
          </a:prstGeom>
          <a:solidFill>
            <a:srgbClr val="EBCFD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2060"/>
              </a:buClr>
              <a:buSzPts val="4680"/>
              <a:buFont typeface="Century Gothic"/>
              <a:buNone/>
            </a:pPr>
            <a:r>
              <a:rPr lang="en-US" sz="4680" b="0" i="0" u="none" strike="noStrike" cap="none" dirty="0">
                <a:solidFill>
                  <a:srgbClr val="002060"/>
                </a:solidFill>
                <a:latin typeface="Century Gothic"/>
                <a:ea typeface="Century Gothic"/>
                <a:cs typeface="Century Gothic"/>
                <a:sym typeface="Century Gothic"/>
              </a:rPr>
              <a:t>YES!</a:t>
            </a:r>
            <a:br>
              <a:rPr lang="en-US" sz="2340" b="0" i="0" u="none" strike="noStrike" cap="none" dirty="0">
                <a:solidFill>
                  <a:srgbClr val="002060"/>
                </a:solidFill>
                <a:latin typeface="Century Gothic"/>
                <a:ea typeface="Century Gothic"/>
                <a:cs typeface="Century Gothic"/>
                <a:sym typeface="Century Gothic"/>
              </a:rPr>
            </a:br>
            <a:r>
              <a:rPr lang="en-US" sz="2340" b="0" i="0" u="none" strike="noStrike" cap="none" dirty="0">
                <a:solidFill>
                  <a:srgbClr val="002060"/>
                </a:solidFill>
                <a:latin typeface="Century Gothic"/>
                <a:ea typeface="Century Gothic"/>
                <a:cs typeface="Century Gothic"/>
                <a:sym typeface="Century Gothic"/>
              </a:rPr>
              <a:t>WE DID IT ALL!</a:t>
            </a:r>
            <a:endParaRPr dirty="0"/>
          </a:p>
        </p:txBody>
      </p:sp>
      <p:sp>
        <p:nvSpPr>
          <p:cNvPr id="157" name="Google Shape;157;p20"/>
          <p:cNvSpPr txBox="1"/>
          <p:nvPr/>
        </p:nvSpPr>
        <p:spPr>
          <a:xfrm rot="596447">
            <a:off x="5772031" y="5661566"/>
            <a:ext cx="2665517" cy="4780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2060"/>
              </a:buClr>
              <a:buSzPts val="1200"/>
              <a:buFont typeface="Century Gothic"/>
              <a:buNone/>
            </a:pPr>
            <a:r>
              <a:rPr lang="en-US" sz="1200" b="0" i="0" u="none" strike="noStrike" cap="none" dirty="0">
                <a:solidFill>
                  <a:srgbClr val="002060"/>
                </a:solidFill>
                <a:latin typeface="Century Gothic"/>
                <a:ea typeface="Century Gothic"/>
                <a:cs typeface="Century Gothic"/>
                <a:sym typeface="Century Gothic"/>
              </a:rPr>
              <a:t>Now’s the time to start applying for County Awards.</a:t>
            </a:r>
            <a:endParaRPr sz="4000" b="0" i="0"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162"/>
        <p:cNvGrpSpPr/>
        <p:nvPr/>
      </p:nvGrpSpPr>
      <p:grpSpPr>
        <a:xfrm>
          <a:off x="0" y="0"/>
          <a:ext cx="0" cy="0"/>
          <a:chOff x="0" y="0"/>
          <a:chExt cx="0" cy="0"/>
        </a:xfrm>
      </p:grpSpPr>
      <p:sp>
        <p:nvSpPr>
          <p:cNvPr id="199" name="Rectangle 19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1" name="Picture 20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3" name="Straight Connector 20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7" name="Rectangle 206">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3" name="Google Shape;163;p21"/>
          <p:cNvSpPr txBox="1">
            <a:spLocks noGrp="1"/>
          </p:cNvSpPr>
          <p:nvPr>
            <p:ph type="title"/>
          </p:nvPr>
        </p:nvSpPr>
        <p:spPr>
          <a:xfrm>
            <a:off x="1088684" y="804519"/>
            <a:ext cx="4162768" cy="1049235"/>
          </a:xfrm>
          <a:prstGeom prst="rect">
            <a:avLst/>
          </a:prstGeom>
        </p:spPr>
        <p:txBody>
          <a:bodyPr spcFirstLastPara="1" vert="horz" lIns="91440" tIns="45720" rIns="91440" bIns="45720" rtlCol="0" anchor="t" anchorCtr="0">
            <a:normAutofit/>
          </a:bodyPr>
          <a:lstStyle/>
          <a:p>
            <a:pPr marL="0" lvl="0" indent="0" algn="l" defTabSz="914400">
              <a:spcBef>
                <a:spcPct val="0"/>
              </a:spcBef>
              <a:spcAft>
                <a:spcPts val="0"/>
              </a:spcAft>
              <a:buClr>
                <a:srgbClr val="002060"/>
              </a:buClr>
              <a:buSzPts val="3600"/>
            </a:pPr>
            <a:r>
              <a:rPr lang="en-US" sz="3200"/>
              <a:t>New This Year!</a:t>
            </a:r>
          </a:p>
        </p:txBody>
      </p:sp>
      <p:sp>
        <p:nvSpPr>
          <p:cNvPr id="211" name="Rectangle 210">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4" name="Google Shape;164;p21"/>
          <p:cNvSpPr txBox="1">
            <a:spLocks noGrp="1"/>
          </p:cNvSpPr>
          <p:nvPr>
            <p:ph type="body" idx="1"/>
          </p:nvPr>
        </p:nvSpPr>
        <p:spPr>
          <a:xfrm>
            <a:off x="691763" y="2015732"/>
            <a:ext cx="4559689" cy="3748957"/>
          </a:xfrm>
          <a:prstGeom prst="rect">
            <a:avLst/>
          </a:prstGeom>
        </p:spPr>
        <p:txBody>
          <a:bodyPr spcFirstLastPara="1" vert="horz" lIns="91440" tIns="45720" rIns="91440" bIns="45720" rtlCol="0" anchor="t" anchorCtr="0">
            <a:normAutofit fontScale="77500" lnSpcReduction="20000"/>
          </a:bodyPr>
          <a:lstStyle/>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2 Separate Entries – Individuals &amp; Programs  Need to fill out both</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Synopsis limited to 250 characters</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Narratives limited to 3,000 characters</a:t>
            </a:r>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r>
              <a:rPr lang="en-US" sz="2300" dirty="0"/>
              <a:t>Attachments emailed to </a:t>
            </a:r>
            <a:r>
              <a:rPr lang="en-US" sz="2300" dirty="0">
                <a:hlinkClick r:id="rId4"/>
              </a:rPr>
              <a:t>awards@hccptaptsa.org</a:t>
            </a: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endParaRPr lang="en-US" sz="2300" dirty="0"/>
          </a:p>
          <a:p>
            <a:pPr marL="342900" algn="l" defTabSz="914400">
              <a:lnSpc>
                <a:spcPct val="110000"/>
              </a:lnSpc>
              <a:spcBef>
                <a:spcPts val="0"/>
              </a:spcBef>
              <a:spcAft>
                <a:spcPts val="600"/>
              </a:spcAft>
              <a:buSzPct val="100000"/>
              <a:buFont typeface="Arial" panose="020B0604020202020204" pitchFamily="34" charset="0"/>
              <a:buChar char="•"/>
            </a:pPr>
            <a:r>
              <a:rPr lang="en-US" sz="2300" dirty="0"/>
              <a:t>Pictures supporting awards entries emailed to </a:t>
            </a:r>
            <a:r>
              <a:rPr lang="en-US" sz="2300" dirty="0">
                <a:hlinkClick r:id="rId4"/>
              </a:rPr>
              <a:t>awards@hccptaptsa.org</a:t>
            </a:r>
            <a:endParaRPr lang="en-US" sz="2300" dirty="0"/>
          </a:p>
          <a:p>
            <a:pPr marL="342900" lvl="0" algn="l" defTabSz="914400">
              <a:lnSpc>
                <a:spcPct val="110000"/>
              </a:lnSpc>
              <a:spcBef>
                <a:spcPts val="0"/>
              </a:spcBef>
              <a:spcAft>
                <a:spcPts val="600"/>
              </a:spcAft>
              <a:buSzPct val="100000"/>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05D9696B-D399-498F-9874-53D4CC5EF925}"/>
              </a:ext>
            </a:extLst>
          </p:cNvPr>
          <p:cNvPicPr>
            <a:picLocks noChangeAspect="1"/>
          </p:cNvPicPr>
          <p:nvPr/>
        </p:nvPicPr>
        <p:blipFill>
          <a:blip r:embed="rId5"/>
          <a:stretch>
            <a:fillRect/>
          </a:stretch>
        </p:blipFill>
        <p:spPr>
          <a:xfrm>
            <a:off x="5605195" y="1812673"/>
            <a:ext cx="3056127" cy="1314134"/>
          </a:xfrm>
          <a:prstGeom prst="rect">
            <a:avLst/>
          </a:prstGeom>
        </p:spPr>
      </p:pic>
      <p:pic>
        <p:nvPicPr>
          <p:cNvPr id="2" name="Picture 1">
            <a:extLst>
              <a:ext uri="{FF2B5EF4-FFF2-40B4-BE49-F238E27FC236}">
                <a16:creationId xmlns:a16="http://schemas.microsoft.com/office/drawing/2014/main" id="{B855F2DE-0512-4F08-B8AF-C0A17D5BCB3F}"/>
              </a:ext>
            </a:extLst>
          </p:cNvPr>
          <p:cNvPicPr>
            <a:picLocks noChangeAspect="1"/>
          </p:cNvPicPr>
          <p:nvPr/>
        </p:nvPicPr>
        <p:blipFill>
          <a:blip r:embed="rId6"/>
          <a:stretch>
            <a:fillRect/>
          </a:stretch>
        </p:blipFill>
        <p:spPr>
          <a:xfrm>
            <a:off x="5605195" y="3731193"/>
            <a:ext cx="3056127" cy="1306493"/>
          </a:xfrm>
          <a:prstGeom prst="rect">
            <a:avLst/>
          </a:prstGeom>
        </p:spPr>
      </p:pic>
      <p:pic>
        <p:nvPicPr>
          <p:cNvPr id="213" name="Picture 212">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5" name="Straight Connector 214">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172633" y="608179"/>
            <a:ext cx="6798734" cy="8243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600"/>
              <a:buFont typeface="Century Gothic"/>
              <a:buNone/>
            </a:pPr>
            <a:r>
              <a:rPr lang="en-US" sz="3600" dirty="0"/>
              <a:t>Need to knows…</a:t>
            </a:r>
            <a:endParaRPr dirty="0"/>
          </a:p>
        </p:txBody>
      </p:sp>
      <p:sp>
        <p:nvSpPr>
          <p:cNvPr id="172" name="Google Shape;172;p22"/>
          <p:cNvSpPr txBox="1">
            <a:spLocks noGrp="1"/>
          </p:cNvSpPr>
          <p:nvPr>
            <p:ph sz="half" idx="1"/>
          </p:nvPr>
        </p:nvSpPr>
        <p:spPr>
          <a:xfrm>
            <a:off x="500934" y="1828798"/>
            <a:ext cx="4013918" cy="4071068"/>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1840"/>
              <a:buFont typeface="Wingdings" panose="05000000000000000000" pitchFamily="2" charset="2"/>
              <a:buChar char="Ø"/>
            </a:pPr>
            <a:r>
              <a:rPr lang="en-US" b="1" dirty="0"/>
              <a:t>Eligibility</a:t>
            </a:r>
            <a:r>
              <a:rPr lang="en-US" dirty="0"/>
              <a:t> – You must be in compliance with County Council and Florida PTA.</a:t>
            </a:r>
            <a:endParaRPr dirty="0"/>
          </a:p>
          <a:p>
            <a:pPr marL="582612" lvl="1" algn="l" rtl="0">
              <a:spcBef>
                <a:spcPts val="840"/>
              </a:spcBef>
              <a:spcAft>
                <a:spcPts val="0"/>
              </a:spcAft>
              <a:buSzPts val="1380"/>
              <a:buFont typeface="Wingdings" panose="05000000000000000000" pitchFamily="2" charset="2"/>
              <a:buChar char="Ø"/>
            </a:pPr>
            <a:r>
              <a:rPr lang="en-US" dirty="0"/>
              <a:t>Your State and Council dues must be paid.</a:t>
            </a:r>
            <a:endParaRPr dirty="0"/>
          </a:p>
          <a:p>
            <a:pPr marL="582612" lvl="1" algn="l" rtl="0">
              <a:spcBef>
                <a:spcPts val="840"/>
              </a:spcBef>
              <a:spcAft>
                <a:spcPts val="0"/>
              </a:spcAft>
              <a:buSzPts val="1380"/>
              <a:buFont typeface="Wingdings" panose="05000000000000000000" pitchFamily="2" charset="2"/>
              <a:buChar char="Ø"/>
            </a:pPr>
            <a:r>
              <a:rPr lang="en-US" dirty="0"/>
              <a:t>Your Bylaws must be current (Updated within the last three (3) years)</a:t>
            </a:r>
            <a:endParaRPr dirty="0"/>
          </a:p>
          <a:p>
            <a:pPr marL="582612" lvl="1" algn="l" rtl="0">
              <a:spcBef>
                <a:spcPts val="840"/>
              </a:spcBef>
              <a:spcAft>
                <a:spcPts val="0"/>
              </a:spcAft>
              <a:buSzPts val="1380"/>
              <a:buFont typeface="Wingdings" panose="05000000000000000000" pitchFamily="2" charset="2"/>
              <a:buChar char="Ø"/>
            </a:pPr>
            <a:r>
              <a:rPr lang="en-US" dirty="0"/>
              <a:t>Your taxes must be filed.</a:t>
            </a:r>
            <a:endParaRPr dirty="0"/>
          </a:p>
          <a:p>
            <a:pPr lvl="0" algn="l" rtl="0">
              <a:spcBef>
                <a:spcPts val="920"/>
              </a:spcBef>
              <a:spcAft>
                <a:spcPts val="0"/>
              </a:spcAft>
              <a:buSzPts val="1840"/>
              <a:buFont typeface="Wingdings" panose="05000000000000000000" pitchFamily="2" charset="2"/>
              <a:buChar char="Ø"/>
            </a:pPr>
            <a:r>
              <a:rPr lang="en-US" dirty="0"/>
              <a:t>Individual nominees must be a </a:t>
            </a:r>
            <a:r>
              <a:rPr lang="en-US" b="1" dirty="0"/>
              <a:t>current member </a:t>
            </a:r>
            <a:r>
              <a:rPr lang="en-US" dirty="0"/>
              <a:t>of your local unit</a:t>
            </a:r>
            <a:endParaRPr dirty="0"/>
          </a:p>
        </p:txBody>
      </p:sp>
      <p:sp>
        <p:nvSpPr>
          <p:cNvPr id="173" name="Google Shape;173;p22"/>
          <p:cNvSpPr txBox="1">
            <a:spLocks noGrp="1"/>
          </p:cNvSpPr>
          <p:nvPr>
            <p:ph sz="half" idx="2"/>
          </p:nvPr>
        </p:nvSpPr>
        <p:spPr>
          <a:xfrm>
            <a:off x="4629150" y="1828798"/>
            <a:ext cx="4013916" cy="3880237"/>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2139"/>
              <a:buFont typeface="Wingdings" panose="05000000000000000000" pitchFamily="2" charset="2"/>
              <a:buChar char="Ø"/>
            </a:pPr>
            <a:r>
              <a:rPr lang="en-US" b="1" dirty="0"/>
              <a:t>Purpose</a:t>
            </a:r>
            <a:r>
              <a:rPr lang="en-US" dirty="0"/>
              <a:t> – Provided for each award, it explains what the award is about and what is needed in the narrative</a:t>
            </a:r>
            <a:endParaRPr dirty="0"/>
          </a:p>
          <a:p>
            <a:pPr lvl="0" algn="l" rtl="0">
              <a:spcBef>
                <a:spcPts val="972"/>
              </a:spcBef>
              <a:spcAft>
                <a:spcPts val="0"/>
              </a:spcAft>
              <a:buSzPts val="2139"/>
              <a:buFont typeface="Wingdings" panose="05000000000000000000" pitchFamily="2" charset="2"/>
              <a:buChar char="Ø"/>
            </a:pPr>
            <a:r>
              <a:rPr lang="en-US" b="1" dirty="0"/>
              <a:t>Criteria</a:t>
            </a:r>
            <a:r>
              <a:rPr lang="en-US" dirty="0"/>
              <a:t> – the submission must meet all of the criteria listed, or it may be disqualified</a:t>
            </a:r>
            <a:endParaRPr dirty="0"/>
          </a:p>
          <a:p>
            <a:pPr lvl="0" algn="l" rtl="0">
              <a:spcBef>
                <a:spcPts val="972"/>
              </a:spcBef>
              <a:spcAft>
                <a:spcPts val="0"/>
              </a:spcAft>
              <a:buSzPts val="2139"/>
              <a:buFont typeface="Wingdings" panose="05000000000000000000" pitchFamily="2" charset="2"/>
              <a:buChar char="Ø"/>
            </a:pPr>
            <a:r>
              <a:rPr lang="en-US" b="1" dirty="0"/>
              <a:t>Narrative</a:t>
            </a:r>
            <a:r>
              <a:rPr lang="en-US" dirty="0"/>
              <a:t> – Use this section to let your nominee shine!  Tell us YOUR story!</a:t>
            </a:r>
            <a:endParaRPr dirty="0"/>
          </a:p>
          <a:p>
            <a:pPr marL="285750" lvl="0" indent="-149923" algn="l" rtl="0">
              <a:lnSpc>
                <a:spcPct val="80000"/>
              </a:lnSpc>
              <a:spcBef>
                <a:spcPts val="972"/>
              </a:spcBef>
              <a:spcAft>
                <a:spcPts val="0"/>
              </a:spcAft>
              <a:buSzPts val="2139"/>
              <a:buNone/>
            </a:pPr>
            <a:endParaRPr sz="18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918376" y="603871"/>
            <a:ext cx="7657105" cy="1185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a:t>
            </a:r>
            <a:r>
              <a:rPr lang="en-US" dirty="0" err="1"/>
              <a:t>needED</a:t>
            </a:r>
            <a:r>
              <a:rPr lang="en-US" dirty="0"/>
              <a:t> for each submission?</a:t>
            </a:r>
            <a:endParaRPr dirty="0"/>
          </a:p>
        </p:txBody>
      </p:sp>
      <p:sp>
        <p:nvSpPr>
          <p:cNvPr id="180" name="Google Shape;180;p23"/>
          <p:cNvSpPr txBox="1">
            <a:spLocks noGrp="1"/>
          </p:cNvSpPr>
          <p:nvPr>
            <p:ph sz="half" idx="1"/>
          </p:nvPr>
        </p:nvSpPr>
        <p:spPr>
          <a:xfrm>
            <a:off x="850790" y="1968501"/>
            <a:ext cx="7792278" cy="1394902"/>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r>
              <a:rPr lang="en-US" sz="2000" b="1" u="sng" dirty="0"/>
              <a:t>3 Sentence Synopsis</a:t>
            </a:r>
            <a:r>
              <a:rPr lang="en-US" sz="2000" b="1" dirty="0"/>
              <a:t>:  </a:t>
            </a:r>
            <a:r>
              <a:rPr lang="en-US" sz="2000" dirty="0"/>
              <a:t>This is the statement that will be read during the awards ceremony.  You can include the nominated name and detailed description.</a:t>
            </a:r>
            <a:endParaRPr sz="2000" dirty="0"/>
          </a:p>
        </p:txBody>
      </p:sp>
      <p:sp>
        <p:nvSpPr>
          <p:cNvPr id="181" name="Google Shape;181;p23"/>
          <p:cNvSpPr txBox="1">
            <a:spLocks noGrp="1"/>
          </p:cNvSpPr>
          <p:nvPr>
            <p:ph sz="half" idx="2"/>
          </p:nvPr>
        </p:nvSpPr>
        <p:spPr>
          <a:xfrm>
            <a:off x="850790" y="3154101"/>
            <a:ext cx="7792278" cy="182619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b="1" u="sng" dirty="0"/>
              <a:t>Narrative</a:t>
            </a:r>
            <a:r>
              <a:rPr lang="en-US" sz="2000" dirty="0"/>
              <a:t>: Either copy and paste or type the awards entry.  This will detail why nominated and how it supports the purpose of the PTA.  DO NOT put any names, schools, mascots, or specific event names.</a:t>
            </a:r>
            <a:endParaRPr sz="2000" dirty="0"/>
          </a:p>
          <a:p>
            <a:pPr marL="0" lvl="0" indent="0" algn="l" rtl="0">
              <a:spcBef>
                <a:spcPts val="600"/>
              </a:spcBef>
              <a:spcAft>
                <a:spcPts val="600"/>
              </a:spcAft>
              <a:buNone/>
            </a:pPr>
            <a:endParaRPr sz="2000" dirty="0"/>
          </a:p>
        </p:txBody>
      </p:sp>
      <p:sp>
        <p:nvSpPr>
          <p:cNvPr id="182" name="Google Shape;182;p23"/>
          <p:cNvSpPr txBox="1">
            <a:spLocks noGrp="1"/>
          </p:cNvSpPr>
          <p:nvPr>
            <p:ph type="body" idx="4294967295"/>
          </p:nvPr>
        </p:nvSpPr>
        <p:spPr>
          <a:xfrm>
            <a:off x="850789" y="4450273"/>
            <a:ext cx="7506031" cy="1211056"/>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r>
              <a:rPr lang="en-US" sz="2000" b="1" u="sng" dirty="0"/>
              <a:t>Attachment:  </a:t>
            </a:r>
            <a:r>
              <a:rPr lang="en-US" sz="2000" dirty="0"/>
              <a:t>Only needed for Communications.  i.e. Newsletters or </a:t>
            </a:r>
            <a:r>
              <a:rPr lang="en-US" dirty="0"/>
              <a:t>other communication means.   Should be in PDF format and emailed to awards@hccptaptsa.org</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4"/>
          <p:cNvPicPr preferRelativeResize="0"/>
          <p:nvPr/>
        </p:nvPicPr>
        <p:blipFill rotWithShape="1">
          <a:blip r:embed="rId3">
            <a:alphaModFix/>
          </a:blip>
          <a:srcRect/>
          <a:stretch/>
        </p:blipFill>
        <p:spPr>
          <a:xfrm>
            <a:off x="4958565" y="1312524"/>
            <a:ext cx="3293258" cy="2058286"/>
          </a:xfrm>
          <a:prstGeom prst="rect">
            <a:avLst/>
          </a:prstGeom>
          <a:noFill/>
          <a:ln>
            <a:noFill/>
          </a:ln>
        </p:spPr>
      </p:pic>
      <p:pic>
        <p:nvPicPr>
          <p:cNvPr id="191" name="Google Shape;191;p24"/>
          <p:cNvPicPr preferRelativeResize="0"/>
          <p:nvPr/>
        </p:nvPicPr>
        <p:blipFill rotWithShape="1">
          <a:blip r:embed="rId4">
            <a:alphaModFix/>
          </a:blip>
          <a:srcRect l="5210" r="6454" b="9142"/>
          <a:stretch/>
        </p:blipFill>
        <p:spPr>
          <a:xfrm>
            <a:off x="5442757" y="1212998"/>
            <a:ext cx="2324873" cy="2157812"/>
          </a:xfrm>
          <a:prstGeom prst="rect">
            <a:avLst/>
          </a:prstGeom>
          <a:noFill/>
          <a:ln>
            <a:noFill/>
          </a:ln>
        </p:spPr>
      </p:pic>
      <p:sp>
        <p:nvSpPr>
          <p:cNvPr id="189" name="Google Shape;189;p24"/>
          <p:cNvSpPr txBox="1">
            <a:spLocks noGrp="1"/>
          </p:cNvSpPr>
          <p:nvPr>
            <p:ph type="title"/>
          </p:nvPr>
        </p:nvSpPr>
        <p:spPr>
          <a:xfrm>
            <a:off x="508880" y="622295"/>
            <a:ext cx="3632202" cy="685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4400"/>
              <a:buFont typeface="Century Gothic"/>
              <a:buNone/>
            </a:pPr>
            <a:r>
              <a:rPr lang="en-US" sz="4400" dirty="0"/>
              <a:t>To apply…</a:t>
            </a:r>
            <a:endParaRPr dirty="0"/>
          </a:p>
        </p:txBody>
      </p:sp>
      <p:sp>
        <p:nvSpPr>
          <p:cNvPr id="190" name="Google Shape;190;p24"/>
          <p:cNvSpPr txBox="1">
            <a:spLocks noGrp="1"/>
          </p:cNvSpPr>
          <p:nvPr>
            <p:ph type="body" idx="1"/>
          </p:nvPr>
        </p:nvSpPr>
        <p:spPr>
          <a:xfrm>
            <a:off x="508880" y="1212998"/>
            <a:ext cx="3965492" cy="4543746"/>
          </a:xfrm>
          <a:prstGeom prst="rect">
            <a:avLst/>
          </a:prstGeom>
          <a:noFill/>
          <a:ln>
            <a:noFill/>
          </a:ln>
        </p:spPr>
        <p:txBody>
          <a:bodyPr spcFirstLastPara="1" wrap="square" lIns="91425" tIns="45700" rIns="91425" bIns="45700" anchor="t" anchorCtr="0">
            <a:noAutofit/>
          </a:bodyPr>
          <a:lstStyle/>
          <a:p>
            <a:pPr marL="285750" lvl="0" indent="-285750" algn="l" rtl="0">
              <a:spcBef>
                <a:spcPts val="920"/>
              </a:spcBef>
              <a:spcAft>
                <a:spcPts val="0"/>
              </a:spcAft>
              <a:buSzPts val="1840"/>
              <a:buFont typeface="Arial"/>
              <a:buChar char="•"/>
            </a:pPr>
            <a:r>
              <a:rPr lang="en-US" dirty="0"/>
              <a:t>Visit HCCPTAPTSA.ORG               Locate the </a:t>
            </a:r>
            <a:r>
              <a:rPr lang="en-US" b="1" dirty="0"/>
              <a:t>Awards</a:t>
            </a:r>
            <a:r>
              <a:rPr lang="en-US" dirty="0"/>
              <a:t> page, and complete the entry for each of the links for Individual and Program Awards</a:t>
            </a:r>
          </a:p>
          <a:p>
            <a:pPr marL="285750" lvl="0" indent="-285750" algn="l" rtl="0">
              <a:spcBef>
                <a:spcPts val="920"/>
              </a:spcBef>
              <a:spcAft>
                <a:spcPts val="0"/>
              </a:spcAft>
              <a:buSzPts val="1840"/>
              <a:buFont typeface="Arial"/>
              <a:buChar char="•"/>
            </a:pPr>
            <a:r>
              <a:rPr lang="en-US" dirty="0"/>
              <a:t>Links will also be available on - </a:t>
            </a:r>
          </a:p>
          <a:p>
            <a:pPr marL="0" lvl="0" indent="0" algn="l">
              <a:lnSpc>
                <a:spcPct val="90000"/>
              </a:lnSpc>
              <a:spcBef>
                <a:spcPts val="0"/>
              </a:spcBef>
              <a:buSzPts val="2346"/>
            </a:pPr>
            <a:endParaRPr lang="en-US" dirty="0"/>
          </a:p>
          <a:p>
            <a:pPr marL="342900" lvl="0" indent="-342900" algn="l">
              <a:lnSpc>
                <a:spcPct val="90000"/>
              </a:lnSpc>
              <a:spcBef>
                <a:spcPts val="0"/>
              </a:spcBef>
              <a:buSzPts val="2346"/>
              <a:buFont typeface="Arial"/>
              <a:buChar char="•"/>
            </a:pPr>
            <a:endParaRPr lang="en-US" dirty="0"/>
          </a:p>
          <a:p>
            <a:pPr marL="800100" lvl="1" indent="-342900">
              <a:lnSpc>
                <a:spcPct val="90000"/>
              </a:lnSpc>
              <a:spcBef>
                <a:spcPts val="0"/>
              </a:spcBef>
              <a:buSzPts val="2346"/>
              <a:buFont typeface="Arial"/>
              <a:buChar char="•"/>
            </a:pPr>
            <a:r>
              <a:rPr lang="en-US" sz="1600" dirty="0"/>
              <a:t>Hillsborough County Council PTA/PTSA </a:t>
            </a:r>
            <a:r>
              <a:rPr lang="en-US" sz="1600" dirty="0" err="1"/>
              <a:t>FaceBook</a:t>
            </a:r>
            <a:r>
              <a:rPr lang="en-US" sz="1600" dirty="0"/>
              <a:t> Page</a:t>
            </a:r>
          </a:p>
          <a:p>
            <a:pPr marL="800100" lvl="1" indent="-342900">
              <a:lnSpc>
                <a:spcPct val="90000"/>
              </a:lnSpc>
              <a:spcBef>
                <a:spcPts val="0"/>
              </a:spcBef>
              <a:buSzPts val="2346"/>
              <a:buFont typeface="Arial"/>
              <a:buChar char="•"/>
            </a:pPr>
            <a:endParaRPr lang="en-US" sz="1600" dirty="0"/>
          </a:p>
          <a:p>
            <a:pPr marL="800100" lvl="1" indent="-342900">
              <a:lnSpc>
                <a:spcPct val="90000"/>
              </a:lnSpc>
              <a:spcBef>
                <a:spcPts val="0"/>
              </a:spcBef>
              <a:buSzPts val="2346"/>
              <a:buFont typeface="Arial"/>
              <a:buChar char="•"/>
            </a:pPr>
            <a:r>
              <a:rPr lang="en-US" sz="1600" dirty="0"/>
              <a:t>Hillsborough County Council PTA/PTSA Awards Facebook Page</a:t>
            </a:r>
          </a:p>
          <a:p>
            <a:pPr marL="800100" lvl="1" indent="-342900">
              <a:lnSpc>
                <a:spcPct val="90000"/>
              </a:lnSpc>
              <a:spcBef>
                <a:spcPts val="0"/>
              </a:spcBef>
              <a:buSzPts val="2346"/>
              <a:buFont typeface="Arial"/>
              <a:buChar char="•"/>
            </a:pPr>
            <a:endParaRPr lang="en-US" sz="1600" dirty="0"/>
          </a:p>
          <a:p>
            <a:pPr marL="800100" lvl="1" indent="-342900">
              <a:lnSpc>
                <a:spcPct val="90000"/>
              </a:lnSpc>
              <a:spcBef>
                <a:spcPts val="0"/>
              </a:spcBef>
              <a:buSzPts val="2346"/>
              <a:buFont typeface="Arial"/>
              <a:buChar char="•"/>
            </a:pPr>
            <a:r>
              <a:rPr lang="en-US" sz="1600" dirty="0" err="1"/>
              <a:t>MemberHub</a:t>
            </a:r>
            <a:endParaRPr lang="en-US" sz="1600" dirty="0"/>
          </a:p>
          <a:p>
            <a:pPr marL="342900" lvl="0" indent="-342900" algn="l">
              <a:lnSpc>
                <a:spcPct val="90000"/>
              </a:lnSpc>
              <a:spcBef>
                <a:spcPts val="0"/>
              </a:spcBef>
              <a:buSzPts val="2346"/>
              <a:buFont typeface="Arial"/>
              <a:buChar char="•"/>
            </a:pPr>
            <a:endParaRPr lang="en-US" dirty="0"/>
          </a:p>
          <a:p>
            <a:pPr marL="342900" lvl="0" indent="-342900" algn="l">
              <a:lnSpc>
                <a:spcPct val="90000"/>
              </a:lnSpc>
              <a:spcBef>
                <a:spcPts val="1008"/>
              </a:spcBef>
              <a:buSzPts val="2346"/>
              <a:buFont typeface="Arial"/>
              <a:buChar char="•"/>
            </a:pPr>
            <a:r>
              <a:rPr lang="en-US" dirty="0"/>
              <a:t>The applications will be available on our website beginning January 16.</a:t>
            </a:r>
          </a:p>
          <a:p>
            <a:pPr marL="285750" lvl="0" indent="-285750" algn="l" rtl="0">
              <a:spcBef>
                <a:spcPts val="920"/>
              </a:spcBef>
              <a:spcAft>
                <a:spcPts val="0"/>
              </a:spcAft>
              <a:buSzPts val="1840"/>
              <a:buFont typeface="Arial"/>
              <a:buChar char="•"/>
            </a:pPr>
            <a:endParaRPr dirty="0"/>
          </a:p>
        </p:txBody>
      </p:sp>
      <p:pic>
        <p:nvPicPr>
          <p:cNvPr id="192" name="Google Shape;192;p24"/>
          <p:cNvPicPr preferRelativeResize="0"/>
          <p:nvPr/>
        </p:nvPicPr>
        <p:blipFill rotWithShape="1">
          <a:blip r:embed="rId5">
            <a:alphaModFix/>
          </a:blip>
          <a:srcRect/>
          <a:stretch/>
        </p:blipFill>
        <p:spPr>
          <a:xfrm>
            <a:off x="4342521" y="1212998"/>
            <a:ext cx="4525347"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197"/>
        <p:cNvGrpSpPr/>
        <p:nvPr/>
      </p:nvGrpSpPr>
      <p:grpSpPr>
        <a:xfrm>
          <a:off x="0" y="0"/>
          <a:ext cx="0" cy="0"/>
          <a:chOff x="0" y="0"/>
          <a:chExt cx="0" cy="0"/>
        </a:xfrm>
      </p:grpSpPr>
      <p:sp>
        <p:nvSpPr>
          <p:cNvPr id="142" name="Rectangle 14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4" name="Picture 14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6" name="Straight Connector 14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8" name="Google Shape;198;p25"/>
          <p:cNvSpPr txBox="1">
            <a:spLocks noGrp="1"/>
          </p:cNvSpPr>
          <p:nvPr>
            <p:ph type="title"/>
          </p:nvPr>
        </p:nvSpPr>
        <p:spPr>
          <a:xfrm>
            <a:off x="1088684" y="804519"/>
            <a:ext cx="7202456" cy="1049235"/>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en-US" sz="3200" u="sng" dirty="0"/>
              <a:t>Info YOU NEED TO Gather </a:t>
            </a:r>
            <a:br>
              <a:rPr lang="en-US" sz="3200" u="sng" dirty="0"/>
            </a:br>
            <a:r>
              <a:rPr lang="en-US" sz="3200" u="sng" dirty="0"/>
              <a:t>BEFORE  YOU APPLY</a:t>
            </a:r>
          </a:p>
        </p:txBody>
      </p:sp>
      <p:sp>
        <p:nvSpPr>
          <p:cNvPr id="200" name="Google Shape;200;p25"/>
          <p:cNvSpPr txBox="1">
            <a:spLocks noGrp="1"/>
          </p:cNvSpPr>
          <p:nvPr>
            <p:ph type="body" idx="1"/>
          </p:nvPr>
        </p:nvSpPr>
        <p:spPr>
          <a:xfrm>
            <a:off x="771277" y="1853754"/>
            <a:ext cx="3800723" cy="3696228"/>
          </a:xfrm>
          <a:prstGeom prst="rect">
            <a:avLst/>
          </a:prstGeom>
        </p:spPr>
        <p:txBody>
          <a:bodyPr spcFirstLastPara="1" vert="horz" lIns="91440" tIns="45720" rIns="91440" bIns="45720" rtlCol="0" anchor="t" anchorCtr="0">
            <a:noAutofit/>
          </a:bodyPr>
          <a:lstStyle/>
          <a:p>
            <a:pPr marL="457200" lvl="0" algn="l" defTabSz="914400">
              <a:spcBef>
                <a:spcPts val="320"/>
              </a:spcBef>
              <a:spcAft>
                <a:spcPts val="0"/>
              </a:spcAft>
              <a:buSzPct val="100000"/>
              <a:buFont typeface="Arial" panose="020B0604020202020204" pitchFamily="34" charset="0"/>
              <a:buChar char="•"/>
            </a:pPr>
            <a:r>
              <a:rPr lang="en-US" sz="1800" dirty="0"/>
              <a:t>Official name of PTA/PTSA</a:t>
            </a:r>
          </a:p>
          <a:p>
            <a:pPr marL="457200" lvl="0" algn="l" defTabSz="914400">
              <a:spcBef>
                <a:spcPts val="0"/>
              </a:spcBef>
              <a:spcAft>
                <a:spcPts val="0"/>
              </a:spcAft>
              <a:buSzPct val="100000"/>
              <a:buFont typeface="Arial" panose="020B0604020202020204" pitchFamily="34" charset="0"/>
              <a:buChar char="•"/>
            </a:pPr>
            <a:r>
              <a:rPr lang="en-US" sz="1800" dirty="0"/>
              <a:t>Date County dues was paid</a:t>
            </a:r>
          </a:p>
          <a:p>
            <a:pPr marL="457200" lvl="0" algn="l" defTabSz="914400">
              <a:spcBef>
                <a:spcPts val="0"/>
              </a:spcBef>
              <a:spcAft>
                <a:spcPts val="0"/>
              </a:spcAft>
              <a:buSzPct val="100000"/>
              <a:buFont typeface="Arial" panose="020B0604020202020204" pitchFamily="34" charset="0"/>
              <a:buChar char="•"/>
            </a:pPr>
            <a:r>
              <a:rPr lang="en-US" sz="1800" dirty="0"/>
              <a:t>Date State dues was paid</a:t>
            </a:r>
          </a:p>
          <a:p>
            <a:pPr marL="457200" lvl="0" algn="l" defTabSz="914400">
              <a:spcBef>
                <a:spcPts val="0"/>
              </a:spcBef>
              <a:spcAft>
                <a:spcPts val="0"/>
              </a:spcAft>
              <a:buSzPct val="100000"/>
              <a:buFont typeface="Arial" panose="020B0604020202020204" pitchFamily="34" charset="0"/>
              <a:buChar char="•"/>
            </a:pPr>
            <a:r>
              <a:rPr lang="en-US" sz="1800" dirty="0"/>
              <a:t>Date Bylaws were last approved</a:t>
            </a:r>
          </a:p>
          <a:p>
            <a:pPr marL="457200" lvl="0" algn="l" defTabSz="914400">
              <a:spcBef>
                <a:spcPts val="0"/>
              </a:spcBef>
              <a:spcAft>
                <a:spcPts val="0"/>
              </a:spcAft>
              <a:buSzPct val="100000"/>
              <a:buFont typeface="Arial" panose="020B0604020202020204" pitchFamily="34" charset="0"/>
              <a:buChar char="•"/>
            </a:pPr>
            <a:r>
              <a:rPr lang="en-US" sz="1800" dirty="0"/>
              <a:t>Date last year’s taxes were filed</a:t>
            </a:r>
          </a:p>
          <a:p>
            <a:pPr marL="457200" lvl="0" algn="l" defTabSz="914400">
              <a:spcBef>
                <a:spcPts val="0"/>
              </a:spcBef>
              <a:spcAft>
                <a:spcPts val="0"/>
              </a:spcAft>
              <a:buSzPct val="100000"/>
              <a:buFont typeface="Arial" panose="020B0604020202020204" pitchFamily="34" charset="0"/>
              <a:buChar char="•"/>
            </a:pPr>
            <a:r>
              <a:rPr lang="en-US" sz="1800" dirty="0"/>
              <a:t>Number of students at school</a:t>
            </a:r>
          </a:p>
          <a:p>
            <a:pPr marL="457200" lvl="0" algn="l" defTabSz="914400">
              <a:spcBef>
                <a:spcPts val="0"/>
              </a:spcBef>
              <a:spcAft>
                <a:spcPts val="0"/>
              </a:spcAft>
              <a:buSzPct val="100000"/>
              <a:buFont typeface="Arial" panose="020B0604020202020204" pitchFamily="34" charset="0"/>
              <a:buChar char="•"/>
            </a:pPr>
            <a:r>
              <a:rPr lang="en-US" sz="1800" dirty="0"/>
              <a:t>Number of PTSA Students (HS/MS)</a:t>
            </a:r>
          </a:p>
          <a:p>
            <a:pPr marL="457200" lvl="0" algn="l" defTabSz="914400">
              <a:spcBef>
                <a:spcPts val="0"/>
              </a:spcBef>
              <a:spcAft>
                <a:spcPts val="0"/>
              </a:spcAft>
              <a:buSzPct val="100000"/>
              <a:buFont typeface="Arial" panose="020B0604020202020204" pitchFamily="34" charset="0"/>
              <a:buChar char="•"/>
            </a:pPr>
            <a:r>
              <a:rPr lang="en-US" sz="1800" dirty="0"/>
              <a:t>Number of Volunteers and Volunteer Hours</a:t>
            </a:r>
          </a:p>
          <a:p>
            <a:pPr marL="457200" lvl="0" algn="l" defTabSz="914400">
              <a:spcBef>
                <a:spcPts val="0"/>
              </a:spcBef>
              <a:spcAft>
                <a:spcPts val="0"/>
              </a:spcAft>
              <a:buSzPct val="100000"/>
              <a:buFont typeface="Arial" panose="020B0604020202020204" pitchFamily="34" charset="0"/>
              <a:buChar char="•"/>
            </a:pPr>
            <a:r>
              <a:rPr lang="en-US" sz="1800" dirty="0"/>
              <a:t>Membership numbers for 2018 and 2019</a:t>
            </a:r>
          </a:p>
          <a:p>
            <a:pPr marL="457200" lvl="0" algn="l" defTabSz="914400">
              <a:spcBef>
                <a:spcPts val="600"/>
              </a:spcBef>
              <a:spcAft>
                <a:spcPts val="600"/>
              </a:spcAft>
              <a:buSzPct val="100000"/>
              <a:buFont typeface="Arial" panose="020B0604020202020204" pitchFamily="34" charset="0"/>
              <a:buChar char="•"/>
            </a:pPr>
            <a:endParaRPr lang="en-US" sz="1800" dirty="0"/>
          </a:p>
        </p:txBody>
      </p:sp>
      <p:pic>
        <p:nvPicPr>
          <p:cNvPr id="201" name="Google Shape;201;p25" descr="A person wearing a white shirt&#10;&#10;Description automatically generated"/>
          <p:cNvPicPr preferRelativeResize="0"/>
          <p:nvPr/>
        </p:nvPicPr>
        <p:blipFill rotWithShape="1">
          <a:blip r:embed="rId4"/>
          <a:srcRect l="14510" r="23010"/>
          <a:stretch/>
        </p:blipFill>
        <p:spPr>
          <a:xfrm>
            <a:off x="4816034" y="2015734"/>
            <a:ext cx="3229880" cy="34506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1025718" y="798973"/>
            <a:ext cx="2839274" cy="224711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4400"/>
              <a:buFont typeface="Century Gothic"/>
              <a:buNone/>
            </a:pPr>
            <a:r>
              <a:rPr lang="en-US" sz="4400" dirty="0"/>
              <a:t>Divisions</a:t>
            </a:r>
            <a:endParaRPr dirty="0"/>
          </a:p>
        </p:txBody>
      </p:sp>
      <p:sp>
        <p:nvSpPr>
          <p:cNvPr id="215" name="Google Shape;215;p26"/>
          <p:cNvSpPr txBox="1">
            <a:spLocks noGrp="1"/>
          </p:cNvSpPr>
          <p:nvPr>
            <p:ph type="body" sz="half" idx="2"/>
          </p:nvPr>
        </p:nvSpPr>
        <p:spPr>
          <a:xfrm>
            <a:off x="1025718" y="3205492"/>
            <a:ext cx="2840693" cy="241608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553"/>
              <a:buNone/>
            </a:pPr>
            <a:r>
              <a:rPr lang="en-US" sz="2220" dirty="0"/>
              <a:t>All K-8 schools may apply for any award for which they are eligible.</a:t>
            </a:r>
          </a:p>
          <a:p>
            <a:pPr marL="0" lvl="0" indent="0" algn="ctr" rtl="0">
              <a:lnSpc>
                <a:spcPct val="80000"/>
              </a:lnSpc>
              <a:spcBef>
                <a:spcPts val="0"/>
              </a:spcBef>
              <a:spcAft>
                <a:spcPts val="0"/>
              </a:spcAft>
              <a:buSzPts val="2553"/>
              <a:buNone/>
            </a:pPr>
            <a:endParaRPr lang="en-US" sz="2220" dirty="0"/>
          </a:p>
          <a:p>
            <a:pPr marL="0" lvl="0" indent="0" algn="ctr" rtl="0">
              <a:lnSpc>
                <a:spcPct val="80000"/>
              </a:lnSpc>
              <a:spcBef>
                <a:spcPts val="0"/>
              </a:spcBef>
              <a:spcAft>
                <a:spcPts val="0"/>
              </a:spcAft>
              <a:buSzPts val="2553"/>
              <a:buNone/>
            </a:pPr>
            <a:r>
              <a:rPr lang="en-US" sz="2220" dirty="0"/>
              <a:t> K-8 schools will be judged in the middle school category.</a:t>
            </a:r>
            <a:endParaRPr dirty="0"/>
          </a:p>
        </p:txBody>
      </p:sp>
      <p:grpSp>
        <p:nvGrpSpPr>
          <p:cNvPr id="208" name="Google Shape;208;p26"/>
          <p:cNvGrpSpPr/>
          <p:nvPr/>
        </p:nvGrpSpPr>
        <p:grpSpPr>
          <a:xfrm>
            <a:off x="4058384" y="1063411"/>
            <a:ext cx="4647708" cy="3741738"/>
            <a:chOff x="568" y="-1"/>
            <a:chExt cx="4647708" cy="3741738"/>
          </a:xfrm>
        </p:grpSpPr>
        <p:sp>
          <p:nvSpPr>
            <p:cNvPr id="209" name="Google Shape;209;p26"/>
            <p:cNvSpPr/>
            <p:nvPr/>
          </p:nvSpPr>
          <p:spPr>
            <a:xfrm rot="-5400000">
              <a:off x="-1132569" y="1133137"/>
              <a:ext cx="3741738" cy="1475463"/>
            </a:xfrm>
            <a:prstGeom prst="flowChartManualOperation">
              <a:avLst/>
            </a:prstGeom>
            <a:blipFill rotWithShape="0">
              <a:blip r:embed="rId3">
                <a:alphaModFix/>
              </a:blip>
              <a:tile tx="0" ty="-12" sx="100000" sy="100000" flip="none" algn="tl"/>
            </a:blipFill>
            <a:ln>
              <a:noFill/>
            </a:ln>
            <a:effectLst>
              <a:outerShdw blurRad="38100" dist="25400" dir="5400000"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p:nvPr/>
          </p:nvSpPr>
          <p:spPr>
            <a:xfrm>
              <a:off x="568" y="748348"/>
              <a:ext cx="1475463" cy="2245042"/>
            </a:xfrm>
            <a:prstGeom prst="rect">
              <a:avLst/>
            </a:prstGeom>
            <a:noFill/>
            <a:ln>
              <a:noFill/>
            </a:ln>
          </p:spPr>
          <p:txBody>
            <a:bodyPr spcFirstLastPara="1" wrap="square" lIns="120650" tIns="0" rIns="121225" bIns="0" anchor="t" anchorCtr="0">
              <a:noAutofit/>
            </a:bodyPr>
            <a:lstStyle/>
            <a:p>
              <a:pPr marL="0" marR="0" lvl="0" indent="0" algn="l" rtl="0">
                <a:lnSpc>
                  <a:spcPct val="90000"/>
                </a:lnSpc>
                <a:spcBef>
                  <a:spcPts val="0"/>
                </a:spcBef>
                <a:spcAft>
                  <a:spcPts val="0"/>
                </a:spcAft>
                <a:buClr>
                  <a:schemeClr val="dk1"/>
                </a:buClr>
                <a:buSzPts val="1900"/>
                <a:buFont typeface="Palatino Linotype"/>
                <a:buNone/>
              </a:pPr>
              <a:endParaRPr sz="1900" b="0" i="0" u="none" strike="noStrike" cap="none">
                <a:solidFill>
                  <a:schemeClr val="lt1"/>
                </a:solidFill>
                <a:latin typeface="Palatino Linotype"/>
                <a:ea typeface="Palatino Linotype"/>
                <a:cs typeface="Palatino Linotype"/>
                <a:sym typeface="Palatino Linotype"/>
              </a:endParaRPr>
            </a:p>
            <a:p>
              <a:pPr marL="0" marR="0" lvl="0" indent="0" algn="l" rtl="0">
                <a:lnSpc>
                  <a:spcPct val="90000"/>
                </a:lnSpc>
                <a:spcBef>
                  <a:spcPts val="665"/>
                </a:spcBef>
                <a:spcAft>
                  <a:spcPts val="0"/>
                </a:spcAft>
                <a:buClr>
                  <a:schemeClr val="lt1"/>
                </a:buClr>
                <a:buSzPts val="1900"/>
                <a:buFont typeface="Palatino Linotype"/>
                <a:buNone/>
              </a:pPr>
              <a:r>
                <a:rPr lang="en-US" sz="1900" b="0" i="0" u="none" strike="noStrike" cap="none">
                  <a:solidFill>
                    <a:schemeClr val="lt1"/>
                  </a:solidFill>
                  <a:latin typeface="Palatino Linotype"/>
                  <a:ea typeface="Palatino Linotype"/>
                  <a:cs typeface="Palatino Linotype"/>
                  <a:sym typeface="Palatino Linotype"/>
                </a:rPr>
                <a:t>Elementary</a:t>
              </a:r>
              <a:endParaRPr/>
            </a:p>
            <a:p>
              <a:pPr marL="114300" marR="0" lvl="1" indent="-114300" algn="l" rtl="0">
                <a:lnSpc>
                  <a:spcPct val="90000"/>
                </a:lnSpc>
                <a:spcBef>
                  <a:spcPts val="665"/>
                </a:spcBef>
                <a:spcAft>
                  <a:spcPts val="0"/>
                </a:spcAft>
                <a:buClr>
                  <a:schemeClr val="lt1"/>
                </a:buClr>
                <a:buSzPts val="1500"/>
                <a:buFont typeface="Palatino Linotype"/>
                <a:buChar char="•"/>
              </a:pPr>
              <a:r>
                <a:rPr lang="en-US" sz="1500" b="0" i="0" u="none" strike="noStrike" cap="none">
                  <a:solidFill>
                    <a:schemeClr val="lt1"/>
                  </a:solidFill>
                  <a:latin typeface="Palatino Linotype"/>
                  <a:ea typeface="Palatino Linotype"/>
                  <a:cs typeface="Palatino Linotype"/>
                  <a:sym typeface="Palatino Linotype"/>
                </a:rPr>
                <a:t>Pre-K – 5</a:t>
              </a:r>
              <a:r>
                <a:rPr lang="en-US" sz="1500" b="0" i="0" u="none" strike="noStrike" cap="none" baseline="30000">
                  <a:solidFill>
                    <a:schemeClr val="lt1"/>
                  </a:solidFill>
                  <a:latin typeface="Palatino Linotype"/>
                  <a:ea typeface="Palatino Linotype"/>
                  <a:cs typeface="Palatino Linotype"/>
                  <a:sym typeface="Palatino Linotype"/>
                </a:rPr>
                <a:t>th</a:t>
              </a:r>
              <a:r>
                <a:rPr lang="en-US" sz="1500" b="0" i="0" u="none" strike="noStrike" cap="none">
                  <a:solidFill>
                    <a:schemeClr val="lt1"/>
                  </a:solidFill>
                  <a:latin typeface="Palatino Linotype"/>
                  <a:ea typeface="Palatino Linotype"/>
                  <a:cs typeface="Palatino Linotype"/>
                  <a:sym typeface="Palatino Linotype"/>
                </a:rPr>
                <a:t> grade</a:t>
              </a:r>
              <a:endParaRPr/>
            </a:p>
          </p:txBody>
        </p:sp>
        <p:sp>
          <p:nvSpPr>
            <p:cNvPr id="211" name="Google Shape;211;p26"/>
            <p:cNvSpPr/>
            <p:nvPr/>
          </p:nvSpPr>
          <p:spPr>
            <a:xfrm rot="-5400000">
              <a:off x="453552" y="1133137"/>
              <a:ext cx="3741738" cy="1475463"/>
            </a:xfrm>
            <a:prstGeom prst="flowChartManualOperation">
              <a:avLst/>
            </a:prstGeom>
            <a:blipFill rotWithShape="0">
              <a:blip r:embed="rId4">
                <a:alphaModFix/>
              </a:blip>
              <a:tile tx="0" ty="-12" sx="100000" sy="100000" flip="none" algn="tl"/>
            </a:blipFill>
            <a:ln>
              <a:noFill/>
            </a:ln>
            <a:effectLst>
              <a:outerShdw blurRad="38100" dist="25400" dir="5400000"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txBox="1"/>
            <p:nvPr/>
          </p:nvSpPr>
          <p:spPr>
            <a:xfrm>
              <a:off x="1586689" y="748348"/>
              <a:ext cx="1475463" cy="2245042"/>
            </a:xfrm>
            <a:prstGeom prst="rect">
              <a:avLst/>
            </a:prstGeom>
            <a:noFill/>
            <a:ln>
              <a:noFill/>
            </a:ln>
          </p:spPr>
          <p:txBody>
            <a:bodyPr spcFirstLastPara="1" wrap="square" lIns="120650" tIns="0" rIns="121225" bIns="0" anchor="t" anchorCtr="0">
              <a:noAutofit/>
            </a:bodyPr>
            <a:lstStyle/>
            <a:p>
              <a:pPr marL="0" marR="0" lvl="0" indent="0" algn="l" rtl="0">
                <a:lnSpc>
                  <a:spcPct val="90000"/>
                </a:lnSpc>
                <a:spcBef>
                  <a:spcPts val="0"/>
                </a:spcBef>
                <a:spcAft>
                  <a:spcPts val="0"/>
                </a:spcAft>
                <a:buClr>
                  <a:schemeClr val="dk1"/>
                </a:buClr>
                <a:buSzPts val="1900"/>
                <a:buFont typeface="Palatino Linotype"/>
                <a:buNone/>
              </a:pPr>
              <a:endParaRPr sz="1900" b="0" i="0" u="none" strike="noStrike" cap="none" dirty="0">
                <a:solidFill>
                  <a:schemeClr val="lt1"/>
                </a:solidFill>
                <a:latin typeface="Palatino Linotype"/>
                <a:ea typeface="Palatino Linotype"/>
                <a:cs typeface="Palatino Linotype"/>
                <a:sym typeface="Palatino Linotype"/>
              </a:endParaRPr>
            </a:p>
            <a:p>
              <a:pPr marL="0" marR="0" lvl="0" indent="0" algn="l" rtl="0">
                <a:lnSpc>
                  <a:spcPct val="90000"/>
                </a:lnSpc>
                <a:spcBef>
                  <a:spcPts val="665"/>
                </a:spcBef>
                <a:spcAft>
                  <a:spcPts val="0"/>
                </a:spcAft>
                <a:buClr>
                  <a:schemeClr val="lt1"/>
                </a:buClr>
                <a:buSzPts val="1900"/>
                <a:buFont typeface="Palatino Linotype"/>
                <a:buNone/>
              </a:pPr>
              <a:r>
                <a:rPr lang="en-US" sz="1900" b="0" i="0" u="none" strike="noStrike" cap="none" dirty="0">
                  <a:solidFill>
                    <a:schemeClr val="lt1"/>
                  </a:solidFill>
                  <a:latin typeface="Palatino Linotype"/>
                  <a:ea typeface="Palatino Linotype"/>
                  <a:cs typeface="Palatino Linotype"/>
                  <a:sym typeface="Palatino Linotype"/>
                </a:rPr>
                <a:t>Middle</a:t>
              </a:r>
              <a:endParaRPr dirty="0"/>
            </a:p>
            <a:p>
              <a:pPr marL="114300" marR="0" lvl="1" indent="-114300" algn="l" rtl="0">
                <a:lnSpc>
                  <a:spcPct val="90000"/>
                </a:lnSpc>
                <a:spcBef>
                  <a:spcPts val="665"/>
                </a:spcBef>
                <a:spcAft>
                  <a:spcPts val="0"/>
                </a:spcAft>
                <a:buClr>
                  <a:schemeClr val="lt1"/>
                </a:buClr>
                <a:buSzPts val="1500"/>
                <a:buFont typeface="Palatino Linotype"/>
                <a:buChar char="•"/>
              </a:pPr>
              <a:r>
                <a:rPr lang="en-US" sz="1500" b="0" i="0" u="none" strike="noStrike" cap="none" dirty="0">
                  <a:solidFill>
                    <a:schemeClr val="lt1"/>
                  </a:solidFill>
                  <a:latin typeface="Palatino Linotype"/>
                  <a:ea typeface="Palatino Linotype"/>
                  <a:cs typeface="Palatino Linotype"/>
                  <a:sym typeface="Palatino Linotype"/>
                </a:rPr>
                <a:t>6</a:t>
              </a:r>
              <a:r>
                <a:rPr lang="en-US" sz="1500" b="0" i="0" u="none" strike="noStrike" cap="none" baseline="30000" dirty="0">
                  <a:solidFill>
                    <a:schemeClr val="lt1"/>
                  </a:solidFill>
                  <a:latin typeface="Palatino Linotype"/>
                  <a:ea typeface="Palatino Linotype"/>
                  <a:cs typeface="Palatino Linotype"/>
                  <a:sym typeface="Palatino Linotype"/>
                </a:rPr>
                <a:t>th</a:t>
              </a:r>
              <a:r>
                <a:rPr lang="en-US" sz="1500" b="0" i="0" u="none" strike="noStrike" cap="none" dirty="0">
                  <a:solidFill>
                    <a:schemeClr val="lt1"/>
                  </a:solidFill>
                  <a:latin typeface="Palatino Linotype"/>
                  <a:ea typeface="Palatino Linotype"/>
                  <a:cs typeface="Palatino Linotype"/>
                  <a:sym typeface="Palatino Linotype"/>
                </a:rPr>
                <a:t> – 8</a:t>
              </a:r>
              <a:r>
                <a:rPr lang="en-US" sz="1500" b="0" i="0" u="none" strike="noStrike" cap="none" baseline="30000" dirty="0">
                  <a:solidFill>
                    <a:schemeClr val="lt1"/>
                  </a:solidFill>
                  <a:latin typeface="Palatino Linotype"/>
                  <a:ea typeface="Palatino Linotype"/>
                  <a:cs typeface="Palatino Linotype"/>
                  <a:sym typeface="Palatino Linotype"/>
                </a:rPr>
                <a:t>th</a:t>
              </a:r>
              <a:r>
                <a:rPr lang="en-US" sz="1500" b="0" i="0" u="none" strike="noStrike" cap="none" dirty="0">
                  <a:solidFill>
                    <a:schemeClr val="lt1"/>
                  </a:solidFill>
                  <a:latin typeface="Palatino Linotype"/>
                  <a:ea typeface="Palatino Linotype"/>
                  <a:cs typeface="Palatino Linotype"/>
                  <a:sym typeface="Palatino Linotype"/>
                </a:rPr>
                <a:t> grade</a:t>
              </a:r>
            </a:p>
            <a:p>
              <a:pPr marL="114300" marR="0" lvl="1" indent="-114300" algn="l" rtl="0">
                <a:lnSpc>
                  <a:spcPct val="90000"/>
                </a:lnSpc>
                <a:spcBef>
                  <a:spcPts val="665"/>
                </a:spcBef>
                <a:spcAft>
                  <a:spcPts val="0"/>
                </a:spcAft>
                <a:buClr>
                  <a:schemeClr val="lt1"/>
                </a:buClr>
                <a:buSzPts val="1500"/>
                <a:buFont typeface="Palatino Linotype"/>
                <a:buChar char="•"/>
              </a:pPr>
              <a:r>
                <a:rPr lang="en-US" sz="1500" dirty="0">
                  <a:solidFill>
                    <a:schemeClr val="lt1"/>
                  </a:solidFill>
                  <a:latin typeface="Palatino Linotype"/>
                  <a:sym typeface="Palatino Linotype"/>
                </a:rPr>
                <a:t>K-8 Schools</a:t>
              </a:r>
              <a:endParaRPr dirty="0"/>
            </a:p>
          </p:txBody>
        </p:sp>
        <p:sp>
          <p:nvSpPr>
            <p:cNvPr id="213" name="Google Shape;213;p26"/>
            <p:cNvSpPr/>
            <p:nvPr/>
          </p:nvSpPr>
          <p:spPr>
            <a:xfrm rot="-5400000">
              <a:off x="2039675" y="1133137"/>
              <a:ext cx="3741738" cy="1475463"/>
            </a:xfrm>
            <a:prstGeom prst="flowChartManualOperation">
              <a:avLst/>
            </a:prstGeom>
            <a:blipFill rotWithShape="0">
              <a:blip r:embed="rId5">
                <a:alphaModFix/>
              </a:blip>
              <a:tile tx="0" ty="-12" sx="100000" sy="100000" flip="none" algn="tl"/>
            </a:blipFill>
            <a:ln>
              <a:noFill/>
            </a:ln>
            <a:effectLst>
              <a:outerShdw blurRad="38100" dist="25400" dir="5400000"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txBox="1"/>
            <p:nvPr/>
          </p:nvSpPr>
          <p:spPr>
            <a:xfrm>
              <a:off x="3172812" y="748348"/>
              <a:ext cx="1475463" cy="2245042"/>
            </a:xfrm>
            <a:prstGeom prst="rect">
              <a:avLst/>
            </a:prstGeom>
            <a:noFill/>
            <a:ln>
              <a:noFill/>
            </a:ln>
          </p:spPr>
          <p:txBody>
            <a:bodyPr spcFirstLastPara="1" wrap="square" lIns="120650" tIns="0" rIns="121225" bIns="0" anchor="t" anchorCtr="0">
              <a:noAutofit/>
            </a:bodyPr>
            <a:lstStyle/>
            <a:p>
              <a:pPr marL="0" marR="0" lvl="0" indent="0" algn="l" rtl="0">
                <a:lnSpc>
                  <a:spcPct val="90000"/>
                </a:lnSpc>
                <a:spcBef>
                  <a:spcPts val="0"/>
                </a:spcBef>
                <a:spcAft>
                  <a:spcPts val="0"/>
                </a:spcAft>
                <a:buClr>
                  <a:schemeClr val="dk1"/>
                </a:buClr>
                <a:buSzPts val="1900"/>
                <a:buFont typeface="Palatino Linotype"/>
                <a:buNone/>
              </a:pPr>
              <a:endParaRPr sz="1900" b="0" i="0" u="none" strike="noStrike" cap="none">
                <a:solidFill>
                  <a:schemeClr val="lt1"/>
                </a:solidFill>
                <a:latin typeface="Palatino Linotype"/>
                <a:ea typeface="Palatino Linotype"/>
                <a:cs typeface="Palatino Linotype"/>
                <a:sym typeface="Palatino Linotype"/>
              </a:endParaRPr>
            </a:p>
            <a:p>
              <a:pPr marL="0" marR="0" lvl="0" indent="0" algn="l" rtl="0">
                <a:lnSpc>
                  <a:spcPct val="90000"/>
                </a:lnSpc>
                <a:spcBef>
                  <a:spcPts val="665"/>
                </a:spcBef>
                <a:spcAft>
                  <a:spcPts val="0"/>
                </a:spcAft>
                <a:buClr>
                  <a:schemeClr val="lt1"/>
                </a:buClr>
                <a:buSzPts val="1900"/>
                <a:buFont typeface="Palatino Linotype"/>
                <a:buNone/>
              </a:pPr>
              <a:r>
                <a:rPr lang="en-US" sz="1900" b="0" i="0" u="none" strike="noStrike" cap="none">
                  <a:solidFill>
                    <a:schemeClr val="lt1"/>
                  </a:solidFill>
                  <a:latin typeface="Palatino Linotype"/>
                  <a:ea typeface="Palatino Linotype"/>
                  <a:cs typeface="Palatino Linotype"/>
                  <a:sym typeface="Palatino Linotype"/>
                </a:rPr>
                <a:t>High</a:t>
              </a:r>
              <a:endParaRPr/>
            </a:p>
            <a:p>
              <a:pPr marL="114300" marR="0" lvl="1" indent="-114300" algn="l" rtl="0">
                <a:lnSpc>
                  <a:spcPct val="90000"/>
                </a:lnSpc>
                <a:spcBef>
                  <a:spcPts val="665"/>
                </a:spcBef>
                <a:spcAft>
                  <a:spcPts val="0"/>
                </a:spcAft>
                <a:buClr>
                  <a:schemeClr val="lt1"/>
                </a:buClr>
                <a:buSzPts val="1500"/>
                <a:buFont typeface="Palatino Linotype"/>
                <a:buChar char="•"/>
              </a:pPr>
              <a:r>
                <a:rPr lang="en-US" sz="1500" b="0" i="0" u="none" strike="noStrike" cap="none">
                  <a:solidFill>
                    <a:schemeClr val="lt1"/>
                  </a:solidFill>
                  <a:latin typeface="Palatino Linotype"/>
                  <a:ea typeface="Palatino Linotype"/>
                  <a:cs typeface="Palatino Linotype"/>
                  <a:sym typeface="Palatino Linotype"/>
                </a:rPr>
                <a:t>9</a:t>
              </a:r>
              <a:r>
                <a:rPr lang="en-US" sz="1500" b="0" i="0" u="none" strike="noStrike" cap="none" baseline="30000">
                  <a:solidFill>
                    <a:schemeClr val="lt1"/>
                  </a:solidFill>
                  <a:latin typeface="Palatino Linotype"/>
                  <a:ea typeface="Palatino Linotype"/>
                  <a:cs typeface="Palatino Linotype"/>
                  <a:sym typeface="Palatino Linotype"/>
                </a:rPr>
                <a:t>th</a:t>
              </a:r>
              <a:r>
                <a:rPr lang="en-US" sz="1500" b="0" i="0" u="none" strike="noStrike" cap="none">
                  <a:solidFill>
                    <a:schemeClr val="lt1"/>
                  </a:solidFill>
                  <a:latin typeface="Palatino Linotype"/>
                  <a:ea typeface="Palatino Linotype"/>
                  <a:cs typeface="Palatino Linotype"/>
                  <a:sym typeface="Palatino Linotype"/>
                </a:rPr>
                <a:t> – 12</a:t>
              </a:r>
              <a:r>
                <a:rPr lang="en-US" sz="1500" b="0" i="0" u="none" strike="noStrike" cap="none" baseline="30000">
                  <a:solidFill>
                    <a:schemeClr val="lt1"/>
                  </a:solidFill>
                  <a:latin typeface="Palatino Linotype"/>
                  <a:ea typeface="Palatino Linotype"/>
                  <a:cs typeface="Palatino Linotype"/>
                  <a:sym typeface="Palatino Linotype"/>
                </a:rPr>
                <a:t>th</a:t>
              </a:r>
              <a:r>
                <a:rPr lang="en-US" sz="1500" b="0" i="0" u="none" strike="noStrike" cap="none">
                  <a:solidFill>
                    <a:schemeClr val="lt1"/>
                  </a:solidFill>
                  <a:latin typeface="Palatino Linotype"/>
                  <a:ea typeface="Palatino Linotype"/>
                  <a:cs typeface="Palatino Linotype"/>
                  <a:sym typeface="Palatino Linotype"/>
                </a:rPr>
                <a:t> grade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9"/>
          <p:cNvSpPr txBox="1">
            <a:spLocks noGrp="1"/>
          </p:cNvSpPr>
          <p:nvPr>
            <p:ph type="title"/>
          </p:nvPr>
        </p:nvSpPr>
        <p:spPr>
          <a:xfrm>
            <a:off x="1243187" y="891280"/>
            <a:ext cx="6798734" cy="7714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Century Gothic"/>
              <a:buNone/>
            </a:pPr>
            <a:r>
              <a:rPr lang="en-US" sz="4000" dirty="0"/>
              <a:t>Individual  Awards</a:t>
            </a:r>
            <a:endParaRPr sz="4000" dirty="0"/>
          </a:p>
        </p:txBody>
      </p:sp>
      <p:sp>
        <p:nvSpPr>
          <p:cNvPr id="238" name="Google Shape;238;p29"/>
          <p:cNvSpPr txBox="1">
            <a:spLocks noGrp="1"/>
          </p:cNvSpPr>
          <p:nvPr>
            <p:ph sz="half" idx="1"/>
          </p:nvPr>
        </p:nvSpPr>
        <p:spPr>
          <a:xfrm>
            <a:off x="1123917" y="2012442"/>
            <a:ext cx="6516624" cy="139903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70"/>
              <a:buChar char="•"/>
            </a:pPr>
            <a:r>
              <a:rPr lang="en-US" sz="1800" b="1" dirty="0"/>
              <a:t>Instructional Person of the Year</a:t>
            </a:r>
            <a:endParaRPr dirty="0"/>
          </a:p>
          <a:p>
            <a:pPr marL="285750" lvl="0" indent="-285750" algn="l" rtl="0">
              <a:spcBef>
                <a:spcPts val="960"/>
              </a:spcBef>
              <a:spcAft>
                <a:spcPts val="0"/>
              </a:spcAft>
              <a:buSzPts val="2070"/>
              <a:buChar char="•"/>
            </a:pPr>
            <a:r>
              <a:rPr lang="en-US" sz="1800" b="1" dirty="0"/>
              <a:t>Non-Instructional Person of the Year</a:t>
            </a:r>
            <a:endParaRPr dirty="0"/>
          </a:p>
          <a:p>
            <a:pPr marL="285750" lvl="0" indent="-285750" algn="l" rtl="0">
              <a:spcBef>
                <a:spcPts val="960"/>
              </a:spcBef>
              <a:spcAft>
                <a:spcPts val="0"/>
              </a:spcAft>
              <a:buSzPts val="2070"/>
              <a:buChar char="•"/>
            </a:pPr>
            <a:r>
              <a:rPr lang="en-US" sz="1800" b="1" dirty="0"/>
              <a:t>Outstanding HS Senior or Student Led Program</a:t>
            </a:r>
            <a:endParaRPr dirty="0"/>
          </a:p>
          <a:p>
            <a:pPr marL="285750" lvl="0" indent="-139700" algn="l" rtl="0">
              <a:spcBef>
                <a:spcPts val="1000"/>
              </a:spcBef>
              <a:spcAft>
                <a:spcPts val="0"/>
              </a:spcAft>
              <a:buSzPts val="2300"/>
              <a:buNone/>
            </a:pPr>
            <a:endParaRPr sz="2000" b="1" dirty="0"/>
          </a:p>
        </p:txBody>
      </p:sp>
      <p:pic>
        <p:nvPicPr>
          <p:cNvPr id="240" name="Google Shape;240;p29" descr="Image result for adults"/>
          <p:cNvPicPr preferRelativeResize="0"/>
          <p:nvPr/>
        </p:nvPicPr>
        <p:blipFill rotWithShape="1">
          <a:blip r:embed="rId3">
            <a:alphaModFix/>
          </a:blip>
          <a:srcRect t="27118"/>
          <a:stretch/>
        </p:blipFill>
        <p:spPr>
          <a:xfrm>
            <a:off x="4155219" y="3514742"/>
            <a:ext cx="4312920" cy="2300462"/>
          </a:xfrm>
          <a:prstGeom prst="rect">
            <a:avLst/>
          </a:prstGeom>
          <a:noFill/>
          <a:ln>
            <a:noFill/>
          </a:ln>
        </p:spPr>
      </p:pic>
      <p:sp>
        <p:nvSpPr>
          <p:cNvPr id="241" name="Google Shape;241;p29"/>
          <p:cNvSpPr txBox="1"/>
          <p:nvPr/>
        </p:nvSpPr>
        <p:spPr>
          <a:xfrm>
            <a:off x="1123917" y="3411474"/>
            <a:ext cx="2974359" cy="1752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1"/>
              </a:buClr>
              <a:buSzPts val="2070"/>
              <a:buFont typeface="Arial"/>
              <a:buChar char="•"/>
            </a:pPr>
            <a:r>
              <a:rPr lang="en-US" sz="1800" b="1" i="0" u="none" strike="noStrike" cap="none" dirty="0">
                <a:solidFill>
                  <a:srgbClr val="262626"/>
                </a:solidFill>
                <a:ea typeface="Palatino Linotype"/>
                <a:cs typeface="Palatino Linotype"/>
                <a:sym typeface="Palatino Linotype"/>
              </a:rPr>
              <a:t>Volunteer of the Year</a:t>
            </a:r>
            <a:endParaRPr b="1" dirty="0"/>
          </a:p>
          <a:p>
            <a:pPr marL="285750" marR="0" lvl="0" indent="-285750" algn="l" rtl="0">
              <a:spcBef>
                <a:spcPts val="960"/>
              </a:spcBef>
              <a:spcAft>
                <a:spcPts val="0"/>
              </a:spcAft>
              <a:buClr>
                <a:schemeClr val="accent1"/>
              </a:buClr>
              <a:buSzPts val="2070"/>
              <a:buFont typeface="Arial"/>
              <a:buChar char="•"/>
            </a:pPr>
            <a:r>
              <a:rPr lang="en-US" sz="1800" b="1" i="0" u="none" strike="noStrike" cap="none" dirty="0">
                <a:solidFill>
                  <a:srgbClr val="262626"/>
                </a:solidFill>
                <a:ea typeface="Palatino Linotype"/>
                <a:cs typeface="Palatino Linotype"/>
                <a:sym typeface="Palatino Linotype"/>
              </a:rPr>
              <a:t>Principal of the Year</a:t>
            </a:r>
            <a:endParaRPr b="1" dirty="0"/>
          </a:p>
          <a:p>
            <a:pPr marL="285750" marR="0" lvl="0" indent="-285750" algn="l" rtl="0">
              <a:spcBef>
                <a:spcPts val="960"/>
              </a:spcBef>
              <a:spcAft>
                <a:spcPts val="0"/>
              </a:spcAft>
              <a:buClr>
                <a:schemeClr val="accent1"/>
              </a:buClr>
              <a:buSzPts val="2070"/>
              <a:buFont typeface="Arial"/>
              <a:buChar char="•"/>
            </a:pPr>
            <a:r>
              <a:rPr lang="en-US" sz="1800" b="1" i="0" u="none" strike="noStrike" cap="none" dirty="0">
                <a:solidFill>
                  <a:srgbClr val="262626"/>
                </a:solidFill>
                <a:ea typeface="Palatino Linotype"/>
                <a:cs typeface="Palatino Linotype"/>
                <a:sym typeface="Palatino Linotype"/>
              </a:rPr>
              <a:t>President of the Year</a:t>
            </a:r>
            <a:endParaRPr b="1" dirty="0"/>
          </a:p>
          <a:p>
            <a:pPr marL="285750" marR="0" lvl="0" indent="-285750" algn="l" rtl="0">
              <a:spcBef>
                <a:spcPts val="960"/>
              </a:spcBef>
              <a:spcAft>
                <a:spcPts val="0"/>
              </a:spcAft>
              <a:buClr>
                <a:schemeClr val="accent1"/>
              </a:buClr>
              <a:buSzPts val="2070"/>
              <a:buFont typeface="Arial"/>
              <a:buChar char="•"/>
            </a:pPr>
            <a:r>
              <a:rPr lang="en-US" sz="1800" b="1" i="0" u="none" strike="noStrike" cap="none" dirty="0">
                <a:solidFill>
                  <a:srgbClr val="262626"/>
                </a:solidFill>
                <a:ea typeface="Palatino Linotype"/>
                <a:cs typeface="Palatino Linotype"/>
                <a:sym typeface="Palatino Linotype"/>
              </a:rPr>
              <a:t>Student of the Year</a:t>
            </a:r>
          </a:p>
          <a:p>
            <a:pPr marL="285750" marR="0" lvl="0" indent="-285750" algn="l" rtl="0">
              <a:spcBef>
                <a:spcPts val="960"/>
              </a:spcBef>
              <a:spcAft>
                <a:spcPts val="0"/>
              </a:spcAft>
              <a:buClr>
                <a:schemeClr val="accent1"/>
              </a:buClr>
              <a:buSzPts val="2070"/>
              <a:buFont typeface="Arial"/>
              <a:buChar char="•"/>
            </a:pPr>
            <a:r>
              <a:rPr lang="en-US" b="1" dirty="0">
                <a:solidFill>
                  <a:srgbClr val="262626"/>
                </a:solidFill>
                <a:sym typeface="Palatino Linotype"/>
              </a:rPr>
              <a:t>Superman</a:t>
            </a:r>
          </a:p>
          <a:p>
            <a:pPr marL="285750" marR="0" lvl="0" indent="-285750" algn="l" rtl="0">
              <a:spcBef>
                <a:spcPts val="960"/>
              </a:spcBef>
              <a:spcAft>
                <a:spcPts val="0"/>
              </a:spcAft>
              <a:buClr>
                <a:schemeClr val="accent1"/>
              </a:buClr>
              <a:buSzPts val="2070"/>
              <a:buFont typeface="Arial"/>
              <a:buChar char="•"/>
            </a:pPr>
            <a:r>
              <a:rPr lang="en-US" b="1" dirty="0">
                <a:solidFill>
                  <a:srgbClr val="262626"/>
                </a:solidFill>
                <a:sym typeface="Palatino Linotype"/>
              </a:rPr>
              <a:t>Start-up PTA</a:t>
            </a:r>
            <a:endParaRPr b="1" dirty="0"/>
          </a:p>
          <a:p>
            <a:pPr marL="285750" marR="0" lvl="0" indent="-139700" algn="l" rtl="0">
              <a:spcBef>
                <a:spcPts val="1000"/>
              </a:spcBef>
              <a:spcAft>
                <a:spcPts val="0"/>
              </a:spcAft>
              <a:buClr>
                <a:schemeClr val="accent1"/>
              </a:buClr>
              <a:buSzPts val="2300"/>
              <a:buFont typeface="Arial"/>
              <a:buNone/>
            </a:pPr>
            <a:endParaRPr sz="2000" b="1" i="0" u="none" strike="noStrike" cap="none" dirty="0">
              <a:solidFill>
                <a:srgbClr val="262626"/>
              </a:solidFill>
              <a:latin typeface="Palatino Linotype"/>
              <a:ea typeface="Palatino Linotype"/>
              <a:cs typeface="Palatino Linotype"/>
              <a:sym typeface="Palatino Linotype"/>
            </a:endParaRP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1095</Words>
  <Application>Microsoft Office PowerPoint</Application>
  <PresentationFormat>On-screen Show (4:3)</PresentationFormat>
  <Paragraphs>159</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Cooper Black</vt:lpstr>
      <vt:lpstr>Noto Sans Symbols</vt:lpstr>
      <vt:lpstr>Wingdings</vt:lpstr>
      <vt:lpstr>Calibri</vt:lpstr>
      <vt:lpstr>Gill Sans MT</vt:lpstr>
      <vt:lpstr>Arial</vt:lpstr>
      <vt:lpstr>Century Gothic</vt:lpstr>
      <vt:lpstr>Palatino Linotype</vt:lpstr>
      <vt:lpstr>Gallery</vt:lpstr>
      <vt:lpstr>HILLSBOROUGH COUNTY COUNCIL  PTA/PTSA  AWARDS</vt:lpstr>
      <vt:lpstr>Does your PTA…</vt:lpstr>
      <vt:lpstr>New This Year!</vt:lpstr>
      <vt:lpstr>Need to knows…</vt:lpstr>
      <vt:lpstr>What is needED for each submission?</vt:lpstr>
      <vt:lpstr>To apply…</vt:lpstr>
      <vt:lpstr>Info YOU NEED TO Gather  BEFORE  YOU APPLY</vt:lpstr>
      <vt:lpstr>Divisions</vt:lpstr>
      <vt:lpstr>Individual  Awards</vt:lpstr>
      <vt:lpstr>Program Awards</vt:lpstr>
      <vt:lpstr>Certificate   Awards</vt:lpstr>
      <vt:lpstr>Purposes of PTA</vt:lpstr>
      <vt:lpstr>IMPORTANT</vt:lpstr>
      <vt:lpstr>Narrative</vt:lpstr>
      <vt:lpstr>New This Year!</vt:lpstr>
      <vt:lpstr>Don’t forget to check out www.floridapta.org to apply for  state awards too!   ** Deadline May 1st  Hillsborough County won 8 awards last year!</vt:lpstr>
      <vt:lpstr>Awards Gala</vt:lpstr>
      <vt:lpstr>Live Demo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HILLSBOROUGH COUNTY COUNCIL  PTA/PTSA  AWARDS</dc:title>
  <dc:creator>Janel Smith</dc:creator>
  <cp:lastModifiedBy>Janel Smith</cp:lastModifiedBy>
  <cp:revision>2</cp:revision>
  <dcterms:created xsi:type="dcterms:W3CDTF">2020-01-10T17:26:28Z</dcterms:created>
  <dcterms:modified xsi:type="dcterms:W3CDTF">2020-01-12T17:31:57Z</dcterms:modified>
</cp:coreProperties>
</file>