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imo" panose="020B0604020202020204" charset="0"/>
      <p:regular r:id="rId25"/>
    </p:embeddedFont>
    <p:embeddedFont>
      <p:font typeface="Bebas Neue Bold" panose="020B0604020202020204" charset="0"/>
      <p:regular r:id="rId26"/>
    </p:embeddedFont>
    <p:embeddedFont>
      <p:font typeface="Calibri" panose="020F0502020204030204" pitchFamily="34" charset="0"/>
      <p:regular r:id="rId27"/>
      <p:bold r:id="rId28"/>
      <p:italic r:id="rId29"/>
      <p:boldItalic r:id="rId30"/>
    </p:embeddedFont>
    <p:embeddedFont>
      <p:font typeface="Canva Sans" panose="020B0604020202020204" charset="0"/>
      <p:regular r:id="rId31"/>
    </p:embeddedFont>
    <p:embeddedFont>
      <p:font typeface="Canva Sans Bold" panose="020B0604020202020204" charset="0"/>
      <p:regular r:id="rId32"/>
    </p:embeddedFont>
    <p:embeddedFont>
      <p:font typeface="Glacial Indifference" panose="020B0604020202020204" charset="0"/>
      <p:regular r:id="rId33"/>
    </p:embeddedFont>
    <p:embeddedFont>
      <p:font typeface="Glacial Indifference Bold" panose="020B0604020202020204" charset="0"/>
      <p:regular r:id="rId34"/>
    </p:embeddedFont>
    <p:embeddedFont>
      <p:font typeface="Nickainley" panose="020B0604020202020204" charset="0"/>
      <p:regular r:id="rId35"/>
    </p:embeddedFont>
    <p:embeddedFont>
      <p:font typeface="Playfair Display Bold" panose="020B0604020202020204" charset="0"/>
      <p:regular r:id="rId36"/>
    </p:embeddedFont>
    <p:embeddedFont>
      <p:font typeface="Playfair Display Heavy"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135"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jpeg"/><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1.jpe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4.png"/><Relationship Id="rId9" Type="http://schemas.openxmlformats.org/officeDocument/2006/relationships/image" Target="../media/image92.png"/><Relationship Id="rId1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hyperlink" Target="https://www.hccptaptsa.org/reflections_1"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590" r="-1882" b="-6083"/>
            </a:stretch>
          </a:blipFill>
        </p:spPr>
        <p:txBody>
          <a:bodyPr/>
          <a:lstStyle/>
          <a:p>
            <a:endParaRPr lang="en-US"/>
          </a:p>
        </p:txBody>
      </p:sp>
      <p:sp>
        <p:nvSpPr>
          <p:cNvPr id="3" name="Freeform 3"/>
          <p:cNvSpPr/>
          <p:nvPr/>
        </p:nvSpPr>
        <p:spPr>
          <a:xfrm>
            <a:off x="8099338" y="1098151"/>
            <a:ext cx="2327450" cy="2488333"/>
          </a:xfrm>
          <a:custGeom>
            <a:avLst/>
            <a:gdLst/>
            <a:ahLst/>
            <a:cxnLst/>
            <a:rect l="l" t="t" r="r" b="b"/>
            <a:pathLst>
              <a:path w="2327450" h="2488333">
                <a:moveTo>
                  <a:pt x="0" y="0"/>
                </a:moveTo>
                <a:lnTo>
                  <a:pt x="2327449" y="0"/>
                </a:lnTo>
                <a:lnTo>
                  <a:pt x="2327449" y="2488333"/>
                </a:lnTo>
                <a:lnTo>
                  <a:pt x="0" y="248833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320523" y="8406158"/>
            <a:ext cx="15646954" cy="1489434"/>
            <a:chOff x="0" y="0"/>
            <a:chExt cx="20862605" cy="1985912"/>
          </a:xfrm>
        </p:grpSpPr>
        <p:sp>
          <p:nvSpPr>
            <p:cNvPr id="5" name="TextBox 5"/>
            <p:cNvSpPr txBox="1"/>
            <p:nvPr/>
          </p:nvSpPr>
          <p:spPr>
            <a:xfrm>
              <a:off x="7810972" y="200296"/>
              <a:ext cx="13051632" cy="1785616"/>
            </a:xfrm>
            <a:prstGeom prst="rect">
              <a:avLst/>
            </a:prstGeom>
          </p:spPr>
          <p:txBody>
            <a:bodyPr lIns="0" tIns="0" rIns="0" bIns="0" rtlCol="0" anchor="t">
              <a:spAutoFit/>
            </a:bodyPr>
            <a:lstStyle/>
            <a:p>
              <a:pPr algn="ctr">
                <a:lnSpc>
                  <a:spcPts val="11308"/>
                </a:lnSpc>
              </a:pPr>
              <a:r>
                <a:rPr lang="en-US" sz="8077">
                  <a:solidFill>
                    <a:srgbClr val="000000"/>
                  </a:solidFill>
                  <a:latin typeface="Playfair Display Bold"/>
                </a:rPr>
                <a:t>Reflections Program</a:t>
              </a:r>
            </a:p>
          </p:txBody>
        </p:sp>
        <p:sp>
          <p:nvSpPr>
            <p:cNvPr id="6" name="TextBox 6"/>
            <p:cNvSpPr txBox="1"/>
            <p:nvPr/>
          </p:nvSpPr>
          <p:spPr>
            <a:xfrm>
              <a:off x="0" y="-171450"/>
              <a:ext cx="7512543" cy="2004962"/>
            </a:xfrm>
            <a:prstGeom prst="rect">
              <a:avLst/>
            </a:prstGeom>
          </p:spPr>
          <p:txBody>
            <a:bodyPr lIns="0" tIns="0" rIns="0" bIns="0" rtlCol="0" anchor="t">
              <a:spAutoFit/>
            </a:bodyPr>
            <a:lstStyle/>
            <a:p>
              <a:pPr algn="ctr">
                <a:lnSpc>
                  <a:spcPts val="12695"/>
                </a:lnSpc>
              </a:pPr>
              <a:r>
                <a:rPr lang="en-US" sz="9068">
                  <a:solidFill>
                    <a:srgbClr val="000000"/>
                  </a:solidFill>
                  <a:latin typeface="Playfair Display Bold"/>
                </a:rPr>
                <a:t>2023-2024</a:t>
              </a:r>
            </a:p>
          </p:txBody>
        </p:sp>
      </p:grpSp>
      <p:grpSp>
        <p:nvGrpSpPr>
          <p:cNvPr id="7" name="Group 7"/>
          <p:cNvGrpSpPr/>
          <p:nvPr/>
        </p:nvGrpSpPr>
        <p:grpSpPr>
          <a:xfrm>
            <a:off x="1339573" y="1322064"/>
            <a:ext cx="5535048" cy="4627145"/>
            <a:chOff x="0" y="0"/>
            <a:chExt cx="7380065" cy="6169527"/>
          </a:xfrm>
        </p:grpSpPr>
        <p:sp>
          <p:nvSpPr>
            <p:cNvPr id="8" name="Freeform 8"/>
            <p:cNvSpPr/>
            <p:nvPr/>
          </p:nvSpPr>
          <p:spPr>
            <a:xfrm>
              <a:off x="413705" y="435482"/>
              <a:ext cx="2696651" cy="2100994"/>
            </a:xfrm>
            <a:custGeom>
              <a:avLst/>
              <a:gdLst/>
              <a:ahLst/>
              <a:cxnLst/>
              <a:rect l="l" t="t" r="r" b="b"/>
              <a:pathLst>
                <a:path w="2696651" h="2100994">
                  <a:moveTo>
                    <a:pt x="0" y="0"/>
                  </a:moveTo>
                  <a:lnTo>
                    <a:pt x="2696651" y="0"/>
                  </a:lnTo>
                  <a:lnTo>
                    <a:pt x="2696651" y="2100994"/>
                  </a:lnTo>
                  <a:lnTo>
                    <a:pt x="0" y="2100994"/>
                  </a:lnTo>
                  <a:lnTo>
                    <a:pt x="0" y="0"/>
                  </a:lnTo>
                  <a:close/>
                </a:path>
              </a:pathLst>
            </a:custGeom>
            <a:blipFill>
              <a:blip r:embed="rId4"/>
              <a:stretch>
                <a:fillRect l="-12328" r="-12328"/>
              </a:stretch>
            </a:blipFill>
          </p:spPr>
          <p:txBody>
            <a:bodyPr/>
            <a:lstStyle/>
            <a:p>
              <a:endParaRPr lang="en-US"/>
            </a:p>
          </p:txBody>
        </p:sp>
        <p:sp>
          <p:nvSpPr>
            <p:cNvPr id="9" name="Freeform 9"/>
            <p:cNvSpPr/>
            <p:nvPr/>
          </p:nvSpPr>
          <p:spPr>
            <a:xfrm>
              <a:off x="0" y="0"/>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sp>
          <p:nvSpPr>
            <p:cNvPr id="10" name="Freeform 10"/>
            <p:cNvSpPr/>
            <p:nvPr/>
          </p:nvSpPr>
          <p:spPr>
            <a:xfrm>
              <a:off x="413705" y="3684412"/>
              <a:ext cx="2696651" cy="2186679"/>
            </a:xfrm>
            <a:custGeom>
              <a:avLst/>
              <a:gdLst/>
              <a:ahLst/>
              <a:cxnLst/>
              <a:rect l="l" t="t" r="r" b="b"/>
              <a:pathLst>
                <a:path w="2696651" h="2186679">
                  <a:moveTo>
                    <a:pt x="0" y="0"/>
                  </a:moveTo>
                  <a:lnTo>
                    <a:pt x="2696651" y="0"/>
                  </a:lnTo>
                  <a:lnTo>
                    <a:pt x="2696651" y="2186679"/>
                  </a:lnTo>
                  <a:lnTo>
                    <a:pt x="0" y="2186679"/>
                  </a:lnTo>
                  <a:lnTo>
                    <a:pt x="0" y="0"/>
                  </a:lnTo>
                  <a:close/>
                </a:path>
              </a:pathLst>
            </a:custGeom>
            <a:blipFill>
              <a:blip r:embed="rId6"/>
              <a:stretch>
                <a:fillRect t="-9457" b="-16449"/>
              </a:stretch>
            </a:blipFill>
          </p:spPr>
          <p:txBody>
            <a:bodyPr/>
            <a:lstStyle/>
            <a:p>
              <a:endParaRPr lang="en-US"/>
            </a:p>
          </p:txBody>
        </p:sp>
        <p:sp>
          <p:nvSpPr>
            <p:cNvPr id="11" name="Freeform 11"/>
            <p:cNvSpPr/>
            <p:nvPr/>
          </p:nvSpPr>
          <p:spPr>
            <a:xfrm>
              <a:off x="0" y="3197569"/>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sp>
          <p:nvSpPr>
            <p:cNvPr id="12" name="Freeform 12"/>
            <p:cNvSpPr/>
            <p:nvPr/>
          </p:nvSpPr>
          <p:spPr>
            <a:xfrm>
              <a:off x="4214974" y="493012"/>
              <a:ext cx="2806121" cy="2018064"/>
            </a:xfrm>
            <a:custGeom>
              <a:avLst/>
              <a:gdLst/>
              <a:ahLst/>
              <a:cxnLst/>
              <a:rect l="l" t="t" r="r" b="b"/>
              <a:pathLst>
                <a:path w="2806121" h="2018064">
                  <a:moveTo>
                    <a:pt x="0" y="0"/>
                  </a:moveTo>
                  <a:lnTo>
                    <a:pt x="2806121" y="0"/>
                  </a:lnTo>
                  <a:lnTo>
                    <a:pt x="2806121" y="2018064"/>
                  </a:lnTo>
                  <a:lnTo>
                    <a:pt x="0" y="2018064"/>
                  </a:lnTo>
                  <a:lnTo>
                    <a:pt x="0" y="0"/>
                  </a:lnTo>
                  <a:close/>
                </a:path>
              </a:pathLst>
            </a:custGeom>
            <a:blipFill>
              <a:blip r:embed="rId7"/>
              <a:stretch>
                <a:fillRect/>
              </a:stretch>
            </a:blipFill>
          </p:spPr>
          <p:txBody>
            <a:bodyPr/>
            <a:lstStyle/>
            <a:p>
              <a:endParaRPr lang="en-US"/>
            </a:p>
          </p:txBody>
        </p:sp>
        <p:sp>
          <p:nvSpPr>
            <p:cNvPr id="13" name="Freeform 13"/>
            <p:cNvSpPr/>
            <p:nvPr/>
          </p:nvSpPr>
          <p:spPr>
            <a:xfrm>
              <a:off x="3856004" y="0"/>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sp>
          <p:nvSpPr>
            <p:cNvPr id="14" name="Freeform 14"/>
            <p:cNvSpPr/>
            <p:nvPr/>
          </p:nvSpPr>
          <p:spPr>
            <a:xfrm>
              <a:off x="4063053" y="3659696"/>
              <a:ext cx="3080923" cy="2211395"/>
            </a:xfrm>
            <a:custGeom>
              <a:avLst/>
              <a:gdLst/>
              <a:ahLst/>
              <a:cxnLst/>
              <a:rect l="l" t="t" r="r" b="b"/>
              <a:pathLst>
                <a:path w="3080923" h="2211395">
                  <a:moveTo>
                    <a:pt x="0" y="0"/>
                  </a:moveTo>
                  <a:lnTo>
                    <a:pt x="3080923" y="0"/>
                  </a:lnTo>
                  <a:lnTo>
                    <a:pt x="3080923" y="2211395"/>
                  </a:lnTo>
                  <a:lnTo>
                    <a:pt x="0" y="2211395"/>
                  </a:lnTo>
                  <a:lnTo>
                    <a:pt x="0" y="0"/>
                  </a:lnTo>
                  <a:close/>
                </a:path>
              </a:pathLst>
            </a:custGeom>
            <a:blipFill>
              <a:blip r:embed="rId8"/>
              <a:stretch>
                <a:fillRect b="-5065"/>
              </a:stretch>
            </a:blipFill>
          </p:spPr>
          <p:txBody>
            <a:bodyPr/>
            <a:lstStyle/>
            <a:p>
              <a:endParaRPr lang="en-US"/>
            </a:p>
          </p:txBody>
        </p:sp>
        <p:sp>
          <p:nvSpPr>
            <p:cNvPr id="15" name="Freeform 15"/>
            <p:cNvSpPr/>
            <p:nvPr/>
          </p:nvSpPr>
          <p:spPr>
            <a:xfrm>
              <a:off x="3856004" y="3197569"/>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grpSp>
      <p:grpSp>
        <p:nvGrpSpPr>
          <p:cNvPr id="16" name="Group 16"/>
          <p:cNvGrpSpPr/>
          <p:nvPr/>
        </p:nvGrpSpPr>
        <p:grpSpPr>
          <a:xfrm>
            <a:off x="11746100" y="1322064"/>
            <a:ext cx="5535048" cy="4627145"/>
            <a:chOff x="0" y="0"/>
            <a:chExt cx="7380065" cy="6169527"/>
          </a:xfrm>
        </p:grpSpPr>
        <p:sp>
          <p:nvSpPr>
            <p:cNvPr id="17" name="Freeform 17"/>
            <p:cNvSpPr/>
            <p:nvPr/>
          </p:nvSpPr>
          <p:spPr>
            <a:xfrm>
              <a:off x="360327" y="435482"/>
              <a:ext cx="2854222" cy="2183558"/>
            </a:xfrm>
            <a:custGeom>
              <a:avLst/>
              <a:gdLst/>
              <a:ahLst/>
              <a:cxnLst/>
              <a:rect l="l" t="t" r="r" b="b"/>
              <a:pathLst>
                <a:path w="2854222" h="2183558">
                  <a:moveTo>
                    <a:pt x="0" y="0"/>
                  </a:moveTo>
                  <a:lnTo>
                    <a:pt x="2854222" y="0"/>
                  </a:lnTo>
                  <a:lnTo>
                    <a:pt x="2854222" y="2183558"/>
                  </a:lnTo>
                  <a:lnTo>
                    <a:pt x="0" y="2183558"/>
                  </a:lnTo>
                  <a:lnTo>
                    <a:pt x="0" y="0"/>
                  </a:lnTo>
                  <a:close/>
                </a:path>
              </a:pathLst>
            </a:custGeom>
            <a:blipFill>
              <a:blip r:embed="rId9"/>
              <a:stretch>
                <a:fillRect/>
              </a:stretch>
            </a:blipFill>
          </p:spPr>
          <p:txBody>
            <a:bodyPr/>
            <a:lstStyle/>
            <a:p>
              <a:endParaRPr lang="en-US"/>
            </a:p>
          </p:txBody>
        </p:sp>
        <p:sp>
          <p:nvSpPr>
            <p:cNvPr id="18" name="Freeform 18"/>
            <p:cNvSpPr/>
            <p:nvPr/>
          </p:nvSpPr>
          <p:spPr>
            <a:xfrm>
              <a:off x="0" y="0"/>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sp>
          <p:nvSpPr>
            <p:cNvPr id="19" name="Freeform 19"/>
            <p:cNvSpPr/>
            <p:nvPr/>
          </p:nvSpPr>
          <p:spPr>
            <a:xfrm>
              <a:off x="360327" y="3521847"/>
              <a:ext cx="2854222" cy="2461251"/>
            </a:xfrm>
            <a:custGeom>
              <a:avLst/>
              <a:gdLst/>
              <a:ahLst/>
              <a:cxnLst/>
              <a:rect l="l" t="t" r="r" b="b"/>
              <a:pathLst>
                <a:path w="2854222" h="2461251">
                  <a:moveTo>
                    <a:pt x="0" y="0"/>
                  </a:moveTo>
                  <a:lnTo>
                    <a:pt x="2854222" y="0"/>
                  </a:lnTo>
                  <a:lnTo>
                    <a:pt x="2854222" y="2461251"/>
                  </a:lnTo>
                  <a:lnTo>
                    <a:pt x="0" y="2461251"/>
                  </a:lnTo>
                  <a:lnTo>
                    <a:pt x="0" y="0"/>
                  </a:lnTo>
                  <a:close/>
                </a:path>
              </a:pathLst>
            </a:custGeom>
            <a:blipFill>
              <a:blip r:embed="rId10"/>
              <a:stretch>
                <a:fillRect r="-10843"/>
              </a:stretch>
            </a:blipFill>
          </p:spPr>
          <p:txBody>
            <a:bodyPr/>
            <a:lstStyle/>
            <a:p>
              <a:endParaRPr lang="en-US"/>
            </a:p>
          </p:txBody>
        </p:sp>
        <p:sp>
          <p:nvSpPr>
            <p:cNvPr id="20" name="Freeform 20"/>
            <p:cNvSpPr/>
            <p:nvPr/>
          </p:nvSpPr>
          <p:spPr>
            <a:xfrm>
              <a:off x="0" y="3197569"/>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sp>
          <p:nvSpPr>
            <p:cNvPr id="21" name="Freeform 21"/>
            <p:cNvSpPr/>
            <p:nvPr/>
          </p:nvSpPr>
          <p:spPr>
            <a:xfrm>
              <a:off x="4273361" y="493012"/>
              <a:ext cx="2801680" cy="2108602"/>
            </a:xfrm>
            <a:custGeom>
              <a:avLst/>
              <a:gdLst/>
              <a:ahLst/>
              <a:cxnLst/>
              <a:rect l="l" t="t" r="r" b="b"/>
              <a:pathLst>
                <a:path w="2801680" h="2108602">
                  <a:moveTo>
                    <a:pt x="0" y="0"/>
                  </a:moveTo>
                  <a:lnTo>
                    <a:pt x="2801679" y="0"/>
                  </a:lnTo>
                  <a:lnTo>
                    <a:pt x="2801679" y="2108601"/>
                  </a:lnTo>
                  <a:lnTo>
                    <a:pt x="0" y="2108601"/>
                  </a:lnTo>
                  <a:lnTo>
                    <a:pt x="0" y="0"/>
                  </a:lnTo>
                  <a:close/>
                </a:path>
              </a:pathLst>
            </a:custGeom>
            <a:blipFill>
              <a:blip r:embed="rId11"/>
              <a:stretch>
                <a:fillRect/>
              </a:stretch>
            </a:blipFill>
          </p:spPr>
          <p:txBody>
            <a:bodyPr/>
            <a:lstStyle/>
            <a:p>
              <a:endParaRPr lang="en-US"/>
            </a:p>
          </p:txBody>
        </p:sp>
        <p:sp>
          <p:nvSpPr>
            <p:cNvPr id="22" name="Freeform 22"/>
            <p:cNvSpPr/>
            <p:nvPr/>
          </p:nvSpPr>
          <p:spPr>
            <a:xfrm>
              <a:off x="3856004" y="0"/>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sp>
          <p:nvSpPr>
            <p:cNvPr id="23" name="Freeform 23"/>
            <p:cNvSpPr/>
            <p:nvPr/>
          </p:nvSpPr>
          <p:spPr>
            <a:xfrm>
              <a:off x="4209972" y="3651169"/>
              <a:ext cx="2816124" cy="2219922"/>
            </a:xfrm>
            <a:custGeom>
              <a:avLst/>
              <a:gdLst/>
              <a:ahLst/>
              <a:cxnLst/>
              <a:rect l="l" t="t" r="r" b="b"/>
              <a:pathLst>
                <a:path w="2816124" h="2219922">
                  <a:moveTo>
                    <a:pt x="0" y="0"/>
                  </a:moveTo>
                  <a:lnTo>
                    <a:pt x="2816124" y="0"/>
                  </a:lnTo>
                  <a:lnTo>
                    <a:pt x="2816124" y="2219922"/>
                  </a:lnTo>
                  <a:lnTo>
                    <a:pt x="0" y="2219922"/>
                  </a:lnTo>
                  <a:lnTo>
                    <a:pt x="0" y="0"/>
                  </a:lnTo>
                  <a:close/>
                </a:path>
              </a:pathLst>
            </a:custGeom>
            <a:blipFill>
              <a:blip r:embed="rId12"/>
              <a:stretch>
                <a:fillRect b="-5045"/>
              </a:stretch>
            </a:blipFill>
          </p:spPr>
          <p:txBody>
            <a:bodyPr/>
            <a:lstStyle/>
            <a:p>
              <a:endParaRPr lang="en-US"/>
            </a:p>
          </p:txBody>
        </p:sp>
        <p:sp>
          <p:nvSpPr>
            <p:cNvPr id="24" name="Freeform 24"/>
            <p:cNvSpPr/>
            <p:nvPr/>
          </p:nvSpPr>
          <p:spPr>
            <a:xfrm>
              <a:off x="3856004" y="3197569"/>
              <a:ext cx="3524061" cy="2971958"/>
            </a:xfrm>
            <a:custGeom>
              <a:avLst/>
              <a:gdLst/>
              <a:ahLst/>
              <a:cxnLst/>
              <a:rect l="l" t="t" r="r" b="b"/>
              <a:pathLst>
                <a:path w="3524061" h="2971958">
                  <a:moveTo>
                    <a:pt x="0" y="0"/>
                  </a:moveTo>
                  <a:lnTo>
                    <a:pt x="3524061" y="0"/>
                  </a:lnTo>
                  <a:lnTo>
                    <a:pt x="3524061" y="2971958"/>
                  </a:lnTo>
                  <a:lnTo>
                    <a:pt x="0" y="2971958"/>
                  </a:lnTo>
                  <a:lnTo>
                    <a:pt x="0" y="0"/>
                  </a:lnTo>
                  <a:close/>
                </a:path>
              </a:pathLst>
            </a:custGeom>
            <a:blipFill>
              <a:blip r:embed="rId5"/>
              <a:stretch>
                <a:fillRect/>
              </a:stretch>
            </a:blipFill>
          </p:spPr>
          <p:txBody>
            <a:bodyPr/>
            <a:lstStyle/>
            <a:p>
              <a:endParaRPr lang="en-US"/>
            </a:p>
          </p:txBody>
        </p:sp>
      </p:grpSp>
      <p:grpSp>
        <p:nvGrpSpPr>
          <p:cNvPr id="25" name="Group 25"/>
          <p:cNvGrpSpPr/>
          <p:nvPr/>
        </p:nvGrpSpPr>
        <p:grpSpPr>
          <a:xfrm>
            <a:off x="549822" y="6520709"/>
            <a:ext cx="6915349" cy="1938861"/>
            <a:chOff x="0" y="0"/>
            <a:chExt cx="9220466" cy="2585148"/>
          </a:xfrm>
        </p:grpSpPr>
        <p:sp>
          <p:nvSpPr>
            <p:cNvPr id="26" name="Freeform 26"/>
            <p:cNvSpPr/>
            <p:nvPr/>
          </p:nvSpPr>
          <p:spPr>
            <a:xfrm>
              <a:off x="2804008" y="35706"/>
              <a:ext cx="3446387" cy="2437535"/>
            </a:xfrm>
            <a:custGeom>
              <a:avLst/>
              <a:gdLst/>
              <a:ahLst/>
              <a:cxnLst/>
              <a:rect l="l" t="t" r="r" b="b"/>
              <a:pathLst>
                <a:path w="3446387" h="2437535">
                  <a:moveTo>
                    <a:pt x="0" y="0"/>
                  </a:moveTo>
                  <a:lnTo>
                    <a:pt x="3446387" y="0"/>
                  </a:lnTo>
                  <a:lnTo>
                    <a:pt x="3446387" y="2437536"/>
                  </a:lnTo>
                  <a:lnTo>
                    <a:pt x="0" y="24375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Freeform 27"/>
            <p:cNvSpPr/>
            <p:nvPr/>
          </p:nvSpPr>
          <p:spPr>
            <a:xfrm>
              <a:off x="5615857" y="35706"/>
              <a:ext cx="3604609" cy="2549442"/>
            </a:xfrm>
            <a:custGeom>
              <a:avLst/>
              <a:gdLst/>
              <a:ahLst/>
              <a:cxnLst/>
              <a:rect l="l" t="t" r="r" b="b"/>
              <a:pathLst>
                <a:path w="3604609" h="2549442">
                  <a:moveTo>
                    <a:pt x="0" y="0"/>
                  </a:moveTo>
                  <a:lnTo>
                    <a:pt x="3604609" y="0"/>
                  </a:lnTo>
                  <a:lnTo>
                    <a:pt x="3604609" y="2549442"/>
                  </a:lnTo>
                  <a:lnTo>
                    <a:pt x="0" y="25494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0" y="0"/>
              <a:ext cx="3446387" cy="2437535"/>
            </a:xfrm>
            <a:custGeom>
              <a:avLst/>
              <a:gdLst/>
              <a:ahLst/>
              <a:cxnLst/>
              <a:rect l="l" t="t" r="r" b="b"/>
              <a:pathLst>
                <a:path w="3446387" h="2437535">
                  <a:moveTo>
                    <a:pt x="0" y="0"/>
                  </a:moveTo>
                  <a:lnTo>
                    <a:pt x="3446387" y="0"/>
                  </a:lnTo>
                  <a:lnTo>
                    <a:pt x="3446387" y="2437535"/>
                  </a:lnTo>
                  <a:lnTo>
                    <a:pt x="0" y="24375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29" name="Group 29"/>
          <p:cNvGrpSpPr/>
          <p:nvPr/>
        </p:nvGrpSpPr>
        <p:grpSpPr>
          <a:xfrm>
            <a:off x="11057237" y="6494077"/>
            <a:ext cx="6912773" cy="1912081"/>
            <a:chOff x="0" y="0"/>
            <a:chExt cx="9217031" cy="2549442"/>
          </a:xfrm>
        </p:grpSpPr>
        <p:sp>
          <p:nvSpPr>
            <p:cNvPr id="30" name="Freeform 30"/>
            <p:cNvSpPr/>
            <p:nvPr/>
          </p:nvSpPr>
          <p:spPr>
            <a:xfrm flipH="1">
              <a:off x="2800573" y="48406"/>
              <a:ext cx="3446387" cy="2437535"/>
            </a:xfrm>
            <a:custGeom>
              <a:avLst/>
              <a:gdLst/>
              <a:ahLst/>
              <a:cxnLst/>
              <a:rect l="l" t="t" r="r" b="b"/>
              <a:pathLst>
                <a:path w="3446387" h="2437535">
                  <a:moveTo>
                    <a:pt x="3446387" y="0"/>
                  </a:moveTo>
                  <a:lnTo>
                    <a:pt x="0" y="0"/>
                  </a:lnTo>
                  <a:lnTo>
                    <a:pt x="0" y="2437536"/>
                  </a:lnTo>
                  <a:lnTo>
                    <a:pt x="3446387" y="2437536"/>
                  </a:lnTo>
                  <a:lnTo>
                    <a:pt x="344638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31"/>
            <p:cNvSpPr/>
            <p:nvPr/>
          </p:nvSpPr>
          <p:spPr>
            <a:xfrm>
              <a:off x="5612422" y="0"/>
              <a:ext cx="3604609" cy="2549442"/>
            </a:xfrm>
            <a:custGeom>
              <a:avLst/>
              <a:gdLst/>
              <a:ahLst/>
              <a:cxnLst/>
              <a:rect l="l" t="t" r="r" b="b"/>
              <a:pathLst>
                <a:path w="3604609" h="2549442">
                  <a:moveTo>
                    <a:pt x="0" y="0"/>
                  </a:moveTo>
                  <a:lnTo>
                    <a:pt x="3604609" y="0"/>
                  </a:lnTo>
                  <a:lnTo>
                    <a:pt x="3604609" y="2549442"/>
                  </a:lnTo>
                  <a:lnTo>
                    <a:pt x="0" y="25494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32"/>
            <p:cNvSpPr/>
            <p:nvPr/>
          </p:nvSpPr>
          <p:spPr>
            <a:xfrm flipH="1">
              <a:off x="0" y="111906"/>
              <a:ext cx="3446387" cy="2437535"/>
            </a:xfrm>
            <a:custGeom>
              <a:avLst/>
              <a:gdLst/>
              <a:ahLst/>
              <a:cxnLst/>
              <a:rect l="l" t="t" r="r" b="b"/>
              <a:pathLst>
                <a:path w="3446387" h="2437535">
                  <a:moveTo>
                    <a:pt x="3446387" y="0"/>
                  </a:moveTo>
                  <a:lnTo>
                    <a:pt x="0" y="0"/>
                  </a:lnTo>
                  <a:lnTo>
                    <a:pt x="0" y="2437536"/>
                  </a:lnTo>
                  <a:lnTo>
                    <a:pt x="3446387" y="2437536"/>
                  </a:lnTo>
                  <a:lnTo>
                    <a:pt x="344638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33" name="Freeform 33"/>
          <p:cNvSpPr/>
          <p:nvPr/>
        </p:nvSpPr>
        <p:spPr>
          <a:xfrm>
            <a:off x="7172450" y="3906473"/>
            <a:ext cx="4181225" cy="2042736"/>
          </a:xfrm>
          <a:custGeom>
            <a:avLst/>
            <a:gdLst/>
            <a:ahLst/>
            <a:cxnLst/>
            <a:rect l="l" t="t" r="r" b="b"/>
            <a:pathLst>
              <a:path w="4181225" h="2042736">
                <a:moveTo>
                  <a:pt x="0" y="0"/>
                </a:moveTo>
                <a:lnTo>
                  <a:pt x="4181225" y="0"/>
                </a:lnTo>
                <a:lnTo>
                  <a:pt x="4181225" y="2042736"/>
                </a:lnTo>
                <a:lnTo>
                  <a:pt x="0" y="2042736"/>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514089" cy="1729287"/>
            <a:chOff x="0" y="0"/>
            <a:chExt cx="4876139" cy="455450"/>
          </a:xfrm>
        </p:grpSpPr>
        <p:sp>
          <p:nvSpPr>
            <p:cNvPr id="3" name="Freeform 3"/>
            <p:cNvSpPr/>
            <p:nvPr/>
          </p:nvSpPr>
          <p:spPr>
            <a:xfrm>
              <a:off x="0" y="0"/>
              <a:ext cx="4876138" cy="455450"/>
            </a:xfrm>
            <a:custGeom>
              <a:avLst/>
              <a:gdLst/>
              <a:ahLst/>
              <a:cxnLst/>
              <a:rect l="l" t="t" r="r" b="b"/>
              <a:pathLst>
                <a:path w="4876138" h="455450">
                  <a:moveTo>
                    <a:pt x="0" y="0"/>
                  </a:moveTo>
                  <a:lnTo>
                    <a:pt x="4876138" y="0"/>
                  </a:lnTo>
                  <a:lnTo>
                    <a:pt x="4876138"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a:off x="6588379" y="2127367"/>
            <a:ext cx="5879953" cy="7582642"/>
            <a:chOff x="0" y="0"/>
            <a:chExt cx="7839937" cy="10110189"/>
          </a:xfrm>
        </p:grpSpPr>
        <p:sp>
          <p:nvSpPr>
            <p:cNvPr id="6" name="Freeform 6"/>
            <p:cNvSpPr/>
            <p:nvPr/>
          </p:nvSpPr>
          <p:spPr>
            <a:xfrm>
              <a:off x="0" y="0"/>
              <a:ext cx="7839937" cy="10110189"/>
            </a:xfrm>
            <a:custGeom>
              <a:avLst/>
              <a:gdLst/>
              <a:ahLst/>
              <a:cxnLst/>
              <a:rect l="l" t="t" r="r" b="b"/>
              <a:pathLst>
                <a:path w="7839937" h="10110189">
                  <a:moveTo>
                    <a:pt x="0" y="0"/>
                  </a:moveTo>
                  <a:lnTo>
                    <a:pt x="7839937" y="0"/>
                  </a:lnTo>
                  <a:lnTo>
                    <a:pt x="7839937" y="10110189"/>
                  </a:lnTo>
                  <a:lnTo>
                    <a:pt x="0" y="10110189"/>
                  </a:lnTo>
                  <a:lnTo>
                    <a:pt x="0" y="0"/>
                  </a:lnTo>
                  <a:close/>
                </a:path>
              </a:pathLst>
            </a:custGeom>
            <a:blipFill>
              <a:blip r:embed="rId2"/>
              <a:stretch>
                <a:fillRect/>
              </a:stretch>
            </a:blipFill>
          </p:spPr>
          <p:txBody>
            <a:bodyPr/>
            <a:lstStyle/>
            <a:p>
              <a:endParaRPr lang="en-US"/>
            </a:p>
          </p:txBody>
        </p:sp>
        <p:grpSp>
          <p:nvGrpSpPr>
            <p:cNvPr id="7" name="Group 7"/>
            <p:cNvGrpSpPr/>
            <p:nvPr/>
          </p:nvGrpSpPr>
          <p:grpSpPr>
            <a:xfrm>
              <a:off x="6843052" y="57254"/>
              <a:ext cx="996885" cy="1127554"/>
              <a:chOff x="0" y="0"/>
              <a:chExt cx="205315" cy="232227"/>
            </a:xfrm>
          </p:grpSpPr>
          <p:sp>
            <p:nvSpPr>
              <p:cNvPr id="8" name="Freeform 8"/>
              <p:cNvSpPr/>
              <p:nvPr/>
            </p:nvSpPr>
            <p:spPr>
              <a:xfrm>
                <a:off x="0" y="0"/>
                <a:ext cx="205315" cy="232227"/>
              </a:xfrm>
              <a:custGeom>
                <a:avLst/>
                <a:gdLst/>
                <a:ahLst/>
                <a:cxnLst/>
                <a:rect l="l" t="t" r="r" b="b"/>
                <a:pathLst>
                  <a:path w="205315" h="232227">
                    <a:moveTo>
                      <a:pt x="0" y="0"/>
                    </a:moveTo>
                    <a:lnTo>
                      <a:pt x="205315" y="0"/>
                    </a:lnTo>
                    <a:lnTo>
                      <a:pt x="205315" y="232227"/>
                    </a:lnTo>
                    <a:lnTo>
                      <a:pt x="0" y="232227"/>
                    </a:lnTo>
                    <a:close/>
                  </a:path>
                </a:pathLst>
              </a:custGeom>
              <a:solidFill>
                <a:srgbClr val="FFFFFF"/>
              </a:solidFill>
            </p:spPr>
            <p:txBody>
              <a:bodyPr/>
              <a:lstStyle/>
              <a:p>
                <a:endParaRPr lang="en-US"/>
              </a:p>
            </p:txBody>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sp>
        <p:nvSpPr>
          <p:cNvPr id="10" name="TextBox 10"/>
          <p:cNvSpPr txBox="1"/>
          <p:nvPr/>
        </p:nvSpPr>
        <p:spPr>
          <a:xfrm>
            <a:off x="500091" y="3013616"/>
            <a:ext cx="5622773" cy="1156188"/>
          </a:xfrm>
          <a:prstGeom prst="rect">
            <a:avLst/>
          </a:prstGeom>
        </p:spPr>
        <p:txBody>
          <a:bodyPr lIns="0" tIns="0" rIns="0" bIns="0" rtlCol="0" anchor="t">
            <a:spAutoFit/>
          </a:bodyPr>
          <a:lstStyle/>
          <a:p>
            <a:pPr algn="just">
              <a:lnSpc>
                <a:spcPts val="3011"/>
              </a:lnSpc>
              <a:spcBef>
                <a:spcPct val="0"/>
              </a:spcBef>
            </a:pPr>
            <a:r>
              <a:rPr lang="en-US" sz="2596">
                <a:solidFill>
                  <a:srgbClr val="000000"/>
                </a:solidFill>
                <a:latin typeface="Glacial Indifference"/>
              </a:rPr>
              <a:t>LOCAL UNIT REFLECTIONS CHAIRS MUST COMPLETE ALL FIELDS IN THE PTA BOX – IDEALLY BEFORE COPYING!</a:t>
            </a:r>
          </a:p>
        </p:txBody>
      </p:sp>
      <p:sp>
        <p:nvSpPr>
          <p:cNvPr id="11" name="TextBox 11"/>
          <p:cNvSpPr txBox="1"/>
          <p:nvPr/>
        </p:nvSpPr>
        <p:spPr>
          <a:xfrm>
            <a:off x="671541" y="5399913"/>
            <a:ext cx="4795756" cy="775188"/>
          </a:xfrm>
          <a:prstGeom prst="rect">
            <a:avLst/>
          </a:prstGeom>
        </p:spPr>
        <p:txBody>
          <a:bodyPr lIns="0" tIns="0" rIns="0" bIns="0" rtlCol="0" anchor="t">
            <a:spAutoFit/>
          </a:bodyPr>
          <a:lstStyle/>
          <a:p>
            <a:pPr algn="ctr">
              <a:lnSpc>
                <a:spcPts val="3011"/>
              </a:lnSpc>
              <a:spcBef>
                <a:spcPct val="0"/>
              </a:spcBef>
            </a:pPr>
            <a:r>
              <a:rPr lang="en-US" sz="2596">
                <a:solidFill>
                  <a:srgbClr val="000000"/>
                </a:solidFill>
                <a:latin typeface="Glacial Indifference"/>
              </a:rPr>
              <a:t>STUDENT &amp; PARENT SIGNATURES (ELECTRONIC SIGNATURES OK)</a:t>
            </a:r>
          </a:p>
        </p:txBody>
      </p:sp>
      <p:sp>
        <p:nvSpPr>
          <p:cNvPr id="12" name="TextBox 12"/>
          <p:cNvSpPr txBox="1"/>
          <p:nvPr/>
        </p:nvSpPr>
        <p:spPr>
          <a:xfrm>
            <a:off x="12731450" y="4250299"/>
            <a:ext cx="3863141" cy="394208"/>
          </a:xfrm>
          <a:prstGeom prst="rect">
            <a:avLst/>
          </a:prstGeom>
        </p:spPr>
        <p:txBody>
          <a:bodyPr lIns="0" tIns="0" rIns="0" bIns="0" rtlCol="0" anchor="t">
            <a:spAutoFit/>
          </a:bodyPr>
          <a:lstStyle/>
          <a:p>
            <a:pPr algn="ctr">
              <a:lnSpc>
                <a:spcPts val="3016"/>
              </a:lnSpc>
              <a:spcBef>
                <a:spcPct val="0"/>
              </a:spcBef>
            </a:pPr>
            <a:r>
              <a:rPr lang="en-US" sz="2600">
                <a:solidFill>
                  <a:srgbClr val="000000"/>
                </a:solidFill>
                <a:latin typeface="Glacial Indifference"/>
              </a:rPr>
              <a:t>STUDENT INFORMATION </a:t>
            </a:r>
          </a:p>
        </p:txBody>
      </p:sp>
      <p:sp>
        <p:nvSpPr>
          <p:cNvPr id="13" name="TextBox 13"/>
          <p:cNvSpPr txBox="1"/>
          <p:nvPr/>
        </p:nvSpPr>
        <p:spPr>
          <a:xfrm>
            <a:off x="12857434" y="6071088"/>
            <a:ext cx="3431976" cy="678414"/>
          </a:xfrm>
          <a:prstGeom prst="rect">
            <a:avLst/>
          </a:prstGeom>
        </p:spPr>
        <p:txBody>
          <a:bodyPr lIns="0" tIns="0" rIns="0" bIns="0" rtlCol="0" anchor="t">
            <a:spAutoFit/>
          </a:bodyPr>
          <a:lstStyle/>
          <a:p>
            <a:pPr algn="ctr">
              <a:lnSpc>
                <a:spcPts val="2663"/>
              </a:lnSpc>
              <a:spcBef>
                <a:spcPct val="0"/>
              </a:spcBef>
            </a:pPr>
            <a:r>
              <a:rPr lang="en-US" sz="2296">
                <a:solidFill>
                  <a:srgbClr val="000000"/>
                </a:solidFill>
                <a:latin typeface="Glacial Indifference"/>
              </a:rPr>
              <a:t>SUBMISSION CATEGORY </a:t>
            </a:r>
          </a:p>
          <a:p>
            <a:pPr algn="ctr">
              <a:lnSpc>
                <a:spcPts val="2663"/>
              </a:lnSpc>
              <a:spcBef>
                <a:spcPct val="0"/>
              </a:spcBef>
            </a:pPr>
            <a:r>
              <a:rPr lang="en-US" sz="2296">
                <a:solidFill>
                  <a:srgbClr val="000000"/>
                </a:solidFill>
                <a:latin typeface="Glacial Indifference"/>
              </a:rPr>
              <a:t>&amp; GRADE DIVISION</a:t>
            </a:r>
          </a:p>
        </p:txBody>
      </p:sp>
      <p:sp>
        <p:nvSpPr>
          <p:cNvPr id="14" name="TextBox 14"/>
          <p:cNvSpPr txBox="1"/>
          <p:nvPr/>
        </p:nvSpPr>
        <p:spPr>
          <a:xfrm>
            <a:off x="3285447" y="7297443"/>
            <a:ext cx="3113855" cy="678414"/>
          </a:xfrm>
          <a:prstGeom prst="rect">
            <a:avLst/>
          </a:prstGeom>
        </p:spPr>
        <p:txBody>
          <a:bodyPr lIns="0" tIns="0" rIns="0" bIns="0" rtlCol="0" anchor="t">
            <a:spAutoFit/>
          </a:bodyPr>
          <a:lstStyle/>
          <a:p>
            <a:pPr algn="ctr">
              <a:lnSpc>
                <a:spcPts val="2663"/>
              </a:lnSpc>
              <a:spcBef>
                <a:spcPct val="0"/>
              </a:spcBef>
            </a:pPr>
            <a:r>
              <a:rPr lang="en-US" sz="2296">
                <a:solidFill>
                  <a:srgbClr val="000000"/>
                </a:solidFill>
                <a:latin typeface="Glacial Indifference"/>
              </a:rPr>
              <a:t>TITLE (REQUIRED) &amp; </a:t>
            </a:r>
          </a:p>
          <a:p>
            <a:pPr algn="ctr">
              <a:lnSpc>
                <a:spcPts val="2663"/>
              </a:lnSpc>
              <a:spcBef>
                <a:spcPct val="0"/>
              </a:spcBef>
            </a:pPr>
            <a:r>
              <a:rPr lang="en-US" sz="2296">
                <a:solidFill>
                  <a:srgbClr val="000000"/>
                </a:solidFill>
                <a:latin typeface="Glacial Indifference"/>
              </a:rPr>
              <a:t>SUBMISSION DETAILS</a:t>
            </a:r>
          </a:p>
        </p:txBody>
      </p:sp>
      <p:sp>
        <p:nvSpPr>
          <p:cNvPr id="15" name="TextBox 15"/>
          <p:cNvSpPr txBox="1"/>
          <p:nvPr/>
        </p:nvSpPr>
        <p:spPr>
          <a:xfrm>
            <a:off x="12731450" y="8376909"/>
            <a:ext cx="4442125" cy="345039"/>
          </a:xfrm>
          <a:prstGeom prst="rect">
            <a:avLst/>
          </a:prstGeom>
        </p:spPr>
        <p:txBody>
          <a:bodyPr lIns="0" tIns="0" rIns="0" bIns="0" rtlCol="0" anchor="t">
            <a:spAutoFit/>
          </a:bodyPr>
          <a:lstStyle/>
          <a:p>
            <a:pPr algn="ctr">
              <a:lnSpc>
                <a:spcPts val="2663"/>
              </a:lnSpc>
              <a:spcBef>
                <a:spcPct val="0"/>
              </a:spcBef>
            </a:pPr>
            <a:r>
              <a:rPr lang="en-US" sz="2296">
                <a:solidFill>
                  <a:srgbClr val="000000"/>
                </a:solidFill>
                <a:latin typeface="Glacial Indifference"/>
              </a:rPr>
              <a:t>ARTIST STATEMENT (REQUIRED)</a:t>
            </a:r>
          </a:p>
        </p:txBody>
      </p:sp>
      <p:sp>
        <p:nvSpPr>
          <p:cNvPr id="16" name="TextBox 16"/>
          <p:cNvSpPr txBox="1"/>
          <p:nvPr/>
        </p:nvSpPr>
        <p:spPr>
          <a:xfrm>
            <a:off x="6227852" y="3032666"/>
            <a:ext cx="835355" cy="880111"/>
          </a:xfrm>
          <a:prstGeom prst="rect">
            <a:avLst/>
          </a:prstGeom>
        </p:spPr>
        <p:txBody>
          <a:bodyPr lIns="0" tIns="0" rIns="0" bIns="0" rtlCol="0" anchor="t">
            <a:spAutoFit/>
          </a:bodyPr>
          <a:lstStyle/>
          <a:p>
            <a:pPr algn="just">
              <a:lnSpc>
                <a:spcPts val="6869"/>
              </a:lnSpc>
              <a:spcBef>
                <a:spcPct val="0"/>
              </a:spcBef>
            </a:pPr>
            <a:r>
              <a:rPr lang="en-US" sz="5921">
                <a:solidFill>
                  <a:srgbClr val="000000"/>
                </a:solidFill>
                <a:latin typeface="Glacial Indifference"/>
              </a:rPr>
              <a:t>{</a:t>
            </a:r>
          </a:p>
        </p:txBody>
      </p:sp>
      <p:sp>
        <p:nvSpPr>
          <p:cNvPr id="17" name="TextBox 17"/>
          <p:cNvSpPr txBox="1"/>
          <p:nvPr/>
        </p:nvSpPr>
        <p:spPr>
          <a:xfrm rot="-10800000">
            <a:off x="11974455" y="4107827"/>
            <a:ext cx="804620" cy="847029"/>
          </a:xfrm>
          <a:prstGeom prst="rect">
            <a:avLst/>
          </a:prstGeom>
        </p:spPr>
        <p:txBody>
          <a:bodyPr lIns="0" tIns="0" rIns="0" bIns="0" rtlCol="0" anchor="t">
            <a:spAutoFit/>
          </a:bodyPr>
          <a:lstStyle/>
          <a:p>
            <a:pPr algn="just">
              <a:lnSpc>
                <a:spcPts val="6616"/>
              </a:lnSpc>
              <a:spcBef>
                <a:spcPct val="0"/>
              </a:spcBef>
            </a:pPr>
            <a:r>
              <a:rPr lang="en-US" sz="5703">
                <a:solidFill>
                  <a:srgbClr val="000000"/>
                </a:solidFill>
                <a:latin typeface="Glacial Indifference"/>
              </a:rPr>
              <a:t>{</a:t>
            </a:r>
          </a:p>
        </p:txBody>
      </p:sp>
      <p:sp>
        <p:nvSpPr>
          <p:cNvPr id="18" name="TextBox 18"/>
          <p:cNvSpPr txBox="1"/>
          <p:nvPr/>
        </p:nvSpPr>
        <p:spPr>
          <a:xfrm>
            <a:off x="6227852" y="7139444"/>
            <a:ext cx="835355" cy="880111"/>
          </a:xfrm>
          <a:prstGeom prst="rect">
            <a:avLst/>
          </a:prstGeom>
        </p:spPr>
        <p:txBody>
          <a:bodyPr lIns="0" tIns="0" rIns="0" bIns="0" rtlCol="0" anchor="t">
            <a:spAutoFit/>
          </a:bodyPr>
          <a:lstStyle/>
          <a:p>
            <a:pPr algn="just">
              <a:lnSpc>
                <a:spcPts val="6869"/>
              </a:lnSpc>
              <a:spcBef>
                <a:spcPct val="0"/>
              </a:spcBef>
            </a:pPr>
            <a:r>
              <a:rPr lang="en-US" sz="5921">
                <a:solidFill>
                  <a:srgbClr val="000000"/>
                </a:solidFill>
                <a:latin typeface="Glacial Indifference"/>
              </a:rPr>
              <a:t>{</a:t>
            </a:r>
          </a:p>
        </p:txBody>
      </p:sp>
      <p:sp>
        <p:nvSpPr>
          <p:cNvPr id="19" name="TextBox 19"/>
          <p:cNvSpPr txBox="1"/>
          <p:nvPr/>
        </p:nvSpPr>
        <p:spPr>
          <a:xfrm rot="-10800000">
            <a:off x="12050655" y="8214147"/>
            <a:ext cx="835355" cy="880111"/>
          </a:xfrm>
          <a:prstGeom prst="rect">
            <a:avLst/>
          </a:prstGeom>
        </p:spPr>
        <p:txBody>
          <a:bodyPr lIns="0" tIns="0" rIns="0" bIns="0" rtlCol="0" anchor="t">
            <a:spAutoFit/>
          </a:bodyPr>
          <a:lstStyle/>
          <a:p>
            <a:pPr algn="just">
              <a:lnSpc>
                <a:spcPts val="6869"/>
              </a:lnSpc>
              <a:spcBef>
                <a:spcPct val="0"/>
              </a:spcBef>
            </a:pPr>
            <a:r>
              <a:rPr lang="en-US" sz="5921">
                <a:solidFill>
                  <a:srgbClr val="000000"/>
                </a:solidFill>
                <a:latin typeface="Glacial Indifference"/>
              </a:rPr>
              <a:t>{</a:t>
            </a:r>
          </a:p>
        </p:txBody>
      </p:sp>
      <p:sp>
        <p:nvSpPr>
          <p:cNvPr id="20" name="TextBox 20"/>
          <p:cNvSpPr txBox="1"/>
          <p:nvPr/>
        </p:nvSpPr>
        <p:spPr>
          <a:xfrm rot="-10800000">
            <a:off x="11777091" y="5854182"/>
            <a:ext cx="1108919" cy="1174571"/>
          </a:xfrm>
          <a:prstGeom prst="rect">
            <a:avLst/>
          </a:prstGeom>
        </p:spPr>
        <p:txBody>
          <a:bodyPr lIns="0" tIns="0" rIns="0" bIns="0" rtlCol="0" anchor="t">
            <a:spAutoFit/>
          </a:bodyPr>
          <a:lstStyle/>
          <a:p>
            <a:pPr algn="just">
              <a:lnSpc>
                <a:spcPts val="9118"/>
              </a:lnSpc>
              <a:spcBef>
                <a:spcPct val="0"/>
              </a:spcBef>
            </a:pPr>
            <a:r>
              <a:rPr lang="en-US" sz="7860">
                <a:solidFill>
                  <a:srgbClr val="000000"/>
                </a:solidFill>
                <a:latin typeface="Glacial Indifference"/>
              </a:rPr>
              <a:t>{</a:t>
            </a:r>
          </a:p>
        </p:txBody>
      </p:sp>
      <p:sp>
        <p:nvSpPr>
          <p:cNvPr id="21" name="AutoShape 21"/>
          <p:cNvSpPr/>
          <p:nvPr/>
        </p:nvSpPr>
        <p:spPr>
          <a:xfrm>
            <a:off x="5568989" y="5663682"/>
            <a:ext cx="1165327" cy="0"/>
          </a:xfrm>
          <a:prstGeom prst="line">
            <a:avLst/>
          </a:prstGeom>
          <a:ln w="38100" cap="flat">
            <a:solidFill>
              <a:srgbClr val="000000"/>
            </a:solidFill>
            <a:prstDash val="solid"/>
            <a:headEnd type="none" w="sm" len="sm"/>
            <a:tailEnd type="arrow" w="med" len="sm"/>
          </a:ln>
        </p:spPr>
        <p:txBody>
          <a:bodyPr/>
          <a:lstStyle/>
          <a:p>
            <a:endParaRPr lang="en-US"/>
          </a:p>
        </p:txBody>
      </p:sp>
      <p:grpSp>
        <p:nvGrpSpPr>
          <p:cNvPr id="22" name="Group 22"/>
          <p:cNvGrpSpPr/>
          <p:nvPr/>
        </p:nvGrpSpPr>
        <p:grpSpPr>
          <a:xfrm>
            <a:off x="4039257" y="-9525"/>
            <a:ext cx="8960840" cy="1424652"/>
            <a:chOff x="0" y="0"/>
            <a:chExt cx="11947786" cy="1899536"/>
          </a:xfrm>
        </p:grpSpPr>
        <p:sp>
          <p:nvSpPr>
            <p:cNvPr id="23" name="TextBox 23"/>
            <p:cNvSpPr txBox="1"/>
            <p:nvPr/>
          </p:nvSpPr>
          <p:spPr>
            <a:xfrm>
              <a:off x="0" y="472671"/>
              <a:ext cx="9577969" cy="1338148"/>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ENTRY FORM </a:t>
              </a:r>
            </a:p>
          </p:txBody>
        </p:sp>
        <p:sp>
          <p:nvSpPr>
            <p:cNvPr id="24" name="TextBox 24"/>
            <p:cNvSpPr txBox="1"/>
            <p:nvPr/>
          </p:nvSpPr>
          <p:spPr>
            <a:xfrm>
              <a:off x="8686437" y="28575"/>
              <a:ext cx="3261350" cy="1870961"/>
            </a:xfrm>
            <a:prstGeom prst="rect">
              <a:avLst/>
            </a:prstGeom>
          </p:spPr>
          <p:txBody>
            <a:bodyPr lIns="0" tIns="0" rIns="0" bIns="0" rtlCol="0" anchor="t">
              <a:spAutoFit/>
            </a:bodyPr>
            <a:lstStyle/>
            <a:p>
              <a:pPr algn="ctr">
                <a:lnSpc>
                  <a:spcPts val="10930"/>
                </a:lnSpc>
              </a:pPr>
              <a:r>
                <a:rPr lang="en-US" sz="9423">
                  <a:solidFill>
                    <a:srgbClr val="FFF6EA"/>
                  </a:solidFill>
                  <a:latin typeface="Playfair Display Heavy"/>
                </a:rPr>
                <a:t>101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sp>
        <p:nvSpPr>
          <p:cNvPr id="5" name="Freeform 5"/>
          <p:cNvSpPr/>
          <p:nvPr/>
        </p:nvSpPr>
        <p:spPr>
          <a:xfrm>
            <a:off x="11764261" y="2358716"/>
            <a:ext cx="5733166" cy="7393349"/>
          </a:xfrm>
          <a:custGeom>
            <a:avLst/>
            <a:gdLst/>
            <a:ahLst/>
            <a:cxnLst/>
            <a:rect l="l" t="t" r="r" b="b"/>
            <a:pathLst>
              <a:path w="5733166" h="7393349">
                <a:moveTo>
                  <a:pt x="0" y="0"/>
                </a:moveTo>
                <a:lnTo>
                  <a:pt x="5733166" y="0"/>
                </a:lnTo>
                <a:lnTo>
                  <a:pt x="5733166" y="7393349"/>
                </a:lnTo>
                <a:lnTo>
                  <a:pt x="0" y="7393349"/>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878260" y="2492314"/>
            <a:ext cx="10484548" cy="7393349"/>
            <a:chOff x="0" y="0"/>
            <a:chExt cx="13979397" cy="9857799"/>
          </a:xfrm>
        </p:grpSpPr>
        <p:grpSp>
          <p:nvGrpSpPr>
            <p:cNvPr id="7" name="Group 7"/>
            <p:cNvGrpSpPr/>
            <p:nvPr/>
          </p:nvGrpSpPr>
          <p:grpSpPr>
            <a:xfrm rot="5400000">
              <a:off x="2060799" y="-2060799"/>
              <a:ext cx="9857799" cy="13979397"/>
              <a:chOff x="0" y="0"/>
              <a:chExt cx="7688235" cy="10902727"/>
            </a:xfrm>
          </p:grpSpPr>
          <p:sp>
            <p:nvSpPr>
              <p:cNvPr id="8" name="Freeform 8"/>
              <p:cNvSpPr/>
              <p:nvPr/>
            </p:nvSpPr>
            <p:spPr>
              <a:xfrm>
                <a:off x="0" y="0"/>
                <a:ext cx="7688235" cy="10902727"/>
              </a:xfrm>
              <a:custGeom>
                <a:avLst/>
                <a:gdLst/>
                <a:ahLst/>
                <a:cxnLst/>
                <a:rect l="l" t="t" r="r" b="b"/>
                <a:pathLst>
                  <a:path w="7688235" h="10902727">
                    <a:moveTo>
                      <a:pt x="7422805" y="0"/>
                    </a:moveTo>
                    <a:lnTo>
                      <a:pt x="265430" y="0"/>
                    </a:lnTo>
                    <a:cubicBezTo>
                      <a:pt x="265430" y="146050"/>
                      <a:pt x="147320" y="265430"/>
                      <a:pt x="0" y="265430"/>
                    </a:cubicBezTo>
                    <a:lnTo>
                      <a:pt x="0" y="10637297"/>
                    </a:lnTo>
                    <a:cubicBezTo>
                      <a:pt x="146050" y="10637297"/>
                      <a:pt x="265430" y="10755407"/>
                      <a:pt x="265430" y="10902727"/>
                    </a:cubicBezTo>
                    <a:lnTo>
                      <a:pt x="7422805" y="10902727"/>
                    </a:lnTo>
                    <a:cubicBezTo>
                      <a:pt x="7422805" y="10756677"/>
                      <a:pt x="7540915" y="10637297"/>
                      <a:pt x="7688235" y="10637297"/>
                    </a:cubicBezTo>
                    <a:lnTo>
                      <a:pt x="7688235" y="265430"/>
                    </a:lnTo>
                    <a:cubicBezTo>
                      <a:pt x="7542185" y="265430"/>
                      <a:pt x="7422805" y="147320"/>
                      <a:pt x="7422805" y="0"/>
                    </a:cubicBezTo>
                    <a:close/>
                  </a:path>
                </a:pathLst>
              </a:custGeom>
              <a:solidFill>
                <a:srgbClr val="1F222B"/>
              </a:solidFill>
            </p:spPr>
            <p:txBody>
              <a:bodyPr/>
              <a:lstStyle/>
              <a:p>
                <a:endParaRPr lang="en-US"/>
              </a:p>
            </p:txBody>
          </p:sp>
        </p:grpSp>
        <p:sp>
          <p:nvSpPr>
            <p:cNvPr id="9" name="TextBox 9"/>
            <p:cNvSpPr txBox="1"/>
            <p:nvPr/>
          </p:nvSpPr>
          <p:spPr>
            <a:xfrm>
              <a:off x="470243" y="716487"/>
              <a:ext cx="13038911" cy="7697925"/>
            </a:xfrm>
            <a:prstGeom prst="rect">
              <a:avLst/>
            </a:prstGeom>
          </p:spPr>
          <p:txBody>
            <a:bodyPr lIns="0" tIns="0" rIns="0" bIns="0" rtlCol="0" anchor="t">
              <a:spAutoFit/>
            </a:bodyPr>
            <a:lstStyle/>
            <a:p>
              <a:pPr algn="just">
                <a:lnSpc>
                  <a:spcPts val="2954"/>
                </a:lnSpc>
              </a:pPr>
              <a:r>
                <a:rPr lang="en-US" sz="2110">
                  <a:solidFill>
                    <a:srgbClr val="FDFAF0"/>
                  </a:solidFill>
                  <a:latin typeface="Glacial Indifference"/>
                </a:rPr>
                <a:t>Tap into the community around you when recruiting judges. Consider the following potential community members:</a:t>
              </a:r>
            </a:p>
            <a:p>
              <a:pPr algn="just">
                <a:lnSpc>
                  <a:spcPts val="2954"/>
                </a:lnSpc>
              </a:pPr>
              <a:endParaRPr lang="en-US" sz="2110">
                <a:solidFill>
                  <a:srgbClr val="FDFAF0"/>
                </a:solidFill>
                <a:latin typeface="Glacial Indifference"/>
              </a:endParaRPr>
            </a:p>
            <a:p>
              <a:pPr marL="455660" lvl="1" indent="-227830" algn="just">
                <a:lnSpc>
                  <a:spcPts val="3440"/>
                </a:lnSpc>
                <a:buFont typeface="Arial"/>
                <a:buChar char="•"/>
              </a:pPr>
              <a:r>
                <a:rPr lang="en-US" sz="2110" spc="18">
                  <a:solidFill>
                    <a:srgbClr val="FDFAF0"/>
                  </a:solidFill>
                  <a:latin typeface="Glacial Indifference"/>
                </a:rPr>
                <a:t>Having school or district administrators serve as judges to increase recognition of the program and the arts.</a:t>
              </a:r>
            </a:p>
            <a:p>
              <a:pPr marL="455660" lvl="1" indent="-227830" algn="just">
                <a:lnSpc>
                  <a:spcPts val="3440"/>
                </a:lnSpc>
                <a:buFont typeface="Arial"/>
                <a:buChar char="•"/>
              </a:pPr>
              <a:r>
                <a:rPr lang="en-US" sz="2110" spc="18">
                  <a:solidFill>
                    <a:srgbClr val="FDFAF0"/>
                  </a:solidFill>
                  <a:latin typeface="Glacial Indifference"/>
                </a:rPr>
                <a:t>Local art professionals like art teachers, artists or art businesses people will have connections and can serve as special “celebrity” judges.</a:t>
              </a:r>
            </a:p>
            <a:p>
              <a:pPr marL="455660" lvl="1" indent="-227830" algn="just">
                <a:lnSpc>
                  <a:spcPts val="3440"/>
                </a:lnSpc>
                <a:buFont typeface="Arial"/>
                <a:buChar char="•"/>
              </a:pPr>
              <a:r>
                <a:rPr lang="en-US" sz="2110" spc="18">
                  <a:solidFill>
                    <a:srgbClr val="FDFAF0"/>
                  </a:solidFill>
                  <a:latin typeface="Glacial Indifference"/>
                </a:rPr>
                <a:t>Former judges and Reflections advocates. Using kept records from past program years, reach out to reengage or find new volunteers.</a:t>
              </a:r>
            </a:p>
            <a:p>
              <a:pPr marL="455660" lvl="1" indent="-227830" algn="just">
                <a:lnSpc>
                  <a:spcPts val="3440"/>
                </a:lnSpc>
                <a:buFont typeface="Arial"/>
                <a:buChar char="•"/>
              </a:pPr>
              <a:r>
                <a:rPr lang="en-US" sz="2110" spc="18">
                  <a:solidFill>
                    <a:srgbClr val="FDFAF0"/>
                  </a:solidFill>
                  <a:latin typeface="Glacial Indifference"/>
                </a:rPr>
                <a:t>Students and arts professors from local colleges and universities. These individuals may be looking for ways to get involved in their community.</a:t>
              </a:r>
            </a:p>
            <a:p>
              <a:pPr marL="455660" lvl="1" indent="-227830" algn="just">
                <a:lnSpc>
                  <a:spcPts val="3440"/>
                </a:lnSpc>
                <a:buFont typeface="Arial"/>
                <a:buChar char="•"/>
              </a:pPr>
              <a:r>
                <a:rPr lang="en-US" sz="2110" spc="18">
                  <a:solidFill>
                    <a:srgbClr val="FDFAF0"/>
                  </a:solidFill>
                  <a:latin typeface="Glacial Indifference"/>
                </a:rPr>
                <a:t>Former state-level Reflections winners and recent graduates. These folks already know and love the program– recruit them and let them feel like experts themselves!</a:t>
              </a:r>
            </a:p>
          </p:txBody>
        </p:sp>
      </p:grpSp>
      <p:sp>
        <p:nvSpPr>
          <p:cNvPr id="10" name="TextBox 10"/>
          <p:cNvSpPr txBox="1"/>
          <p:nvPr/>
        </p:nvSpPr>
        <p:spPr>
          <a:xfrm>
            <a:off x="252274" y="352122"/>
            <a:ext cx="18035726" cy="996467"/>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STEP 3: COORDINATE JUDGING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sp>
        <p:nvSpPr>
          <p:cNvPr id="5" name="TextBox 5"/>
          <p:cNvSpPr txBox="1"/>
          <p:nvPr/>
        </p:nvSpPr>
        <p:spPr>
          <a:xfrm>
            <a:off x="635863" y="2134067"/>
            <a:ext cx="10570722" cy="6429902"/>
          </a:xfrm>
          <a:prstGeom prst="rect">
            <a:avLst/>
          </a:prstGeom>
        </p:spPr>
        <p:txBody>
          <a:bodyPr lIns="0" tIns="0" rIns="0" bIns="0" rtlCol="0" anchor="t">
            <a:spAutoFit/>
          </a:bodyPr>
          <a:lstStyle/>
          <a:p>
            <a:pPr algn="just">
              <a:lnSpc>
                <a:spcPts val="3581"/>
              </a:lnSpc>
            </a:pPr>
            <a:r>
              <a:rPr lang="en-US" sz="2558" dirty="0">
                <a:solidFill>
                  <a:srgbClr val="000000"/>
                </a:solidFill>
                <a:latin typeface="Glacial Indifference Bold"/>
              </a:rPr>
              <a:t>Advancement: </a:t>
            </a:r>
          </a:p>
          <a:p>
            <a:pPr algn="just">
              <a:lnSpc>
                <a:spcPts val="3581"/>
              </a:lnSpc>
            </a:pPr>
            <a:r>
              <a:rPr lang="en-US" sz="2558" dirty="0">
                <a:solidFill>
                  <a:srgbClr val="000000"/>
                </a:solidFill>
                <a:latin typeface="Glacial Indifference"/>
              </a:rPr>
              <a:t>Advance finalists to the next level according to HCCPTAPTSA guidelines and Deadlines. Local Units are to send their top 3 entries in each category/division to County. All advancing entries must be submitted to the HCCPTAPTSA by November 17th, 2023.  Detailed instructions on how to submit to will be posted on HCCPTAPTSA website</a:t>
            </a:r>
            <a:r>
              <a:rPr lang="en-US" sz="2558">
                <a:solidFill>
                  <a:srgbClr val="000000"/>
                </a:solidFill>
                <a:latin typeface="Glacial Indifference"/>
              </a:rPr>
              <a:t>. </a:t>
            </a:r>
          </a:p>
          <a:p>
            <a:pPr algn="just">
              <a:lnSpc>
                <a:spcPts val="3581"/>
              </a:lnSpc>
            </a:pPr>
            <a:endParaRPr lang="en-US" sz="2558" dirty="0">
              <a:solidFill>
                <a:srgbClr val="000000"/>
              </a:solidFill>
              <a:latin typeface="Glacial Indifference"/>
            </a:endParaRPr>
          </a:p>
          <a:p>
            <a:pPr algn="just">
              <a:lnSpc>
                <a:spcPts val="3581"/>
              </a:lnSpc>
            </a:pPr>
            <a:r>
              <a:rPr lang="en-US" sz="2558" dirty="0">
                <a:solidFill>
                  <a:srgbClr val="000000"/>
                </a:solidFill>
                <a:latin typeface="Glacial Indifference Bold"/>
              </a:rPr>
              <a:t>Celebrate your students:</a:t>
            </a:r>
          </a:p>
          <a:p>
            <a:pPr marL="552294" lvl="1" indent="-276147" algn="just">
              <a:lnSpc>
                <a:spcPts val="3581"/>
              </a:lnSpc>
              <a:buFont typeface="Arial"/>
              <a:buChar char="•"/>
            </a:pPr>
            <a:r>
              <a:rPr lang="en-US" sz="2558" dirty="0">
                <a:solidFill>
                  <a:srgbClr val="000000"/>
                </a:solidFill>
                <a:latin typeface="Glacial Indifference"/>
              </a:rPr>
              <a:t>Assign awards by art categories and grade division.</a:t>
            </a:r>
          </a:p>
          <a:p>
            <a:pPr marL="552294" lvl="1" indent="-276147" algn="just">
              <a:lnSpc>
                <a:spcPts val="3581"/>
              </a:lnSpc>
              <a:buFont typeface="Arial"/>
              <a:buChar char="•"/>
            </a:pPr>
            <a:r>
              <a:rPr lang="en-US" sz="2558" dirty="0">
                <a:solidFill>
                  <a:srgbClr val="000000"/>
                </a:solidFill>
                <a:latin typeface="Glacial Indifference"/>
              </a:rPr>
              <a:t>Announce winners on school websites and social media and tag</a:t>
            </a:r>
          </a:p>
          <a:p>
            <a:pPr marL="552294" lvl="1" indent="-276147" algn="just">
              <a:lnSpc>
                <a:spcPts val="3581"/>
              </a:lnSpc>
              <a:buFont typeface="Arial"/>
              <a:buChar char="•"/>
            </a:pPr>
            <a:r>
              <a:rPr lang="en-US" sz="2558" dirty="0">
                <a:solidFill>
                  <a:srgbClr val="000000"/>
                </a:solidFill>
                <a:latin typeface="Glacial Indifference"/>
              </a:rPr>
              <a:t>Offer awards from ShopPTA.com and donated prizes from community supporters.</a:t>
            </a:r>
          </a:p>
          <a:p>
            <a:pPr marL="552294" lvl="1" indent="-276147" algn="just">
              <a:lnSpc>
                <a:spcPts val="3581"/>
              </a:lnSpc>
              <a:buFont typeface="Arial"/>
              <a:buChar char="•"/>
            </a:pPr>
            <a:r>
              <a:rPr lang="en-US" sz="2558" dirty="0">
                <a:solidFill>
                  <a:srgbClr val="000000"/>
                </a:solidFill>
                <a:latin typeface="Glacial Indifference"/>
              </a:rPr>
              <a:t>Host a student recognition event for families.</a:t>
            </a:r>
          </a:p>
          <a:p>
            <a:pPr marL="552294" lvl="1" indent="-276147" algn="just">
              <a:lnSpc>
                <a:spcPts val="3581"/>
              </a:lnSpc>
              <a:buFont typeface="Arial"/>
              <a:buChar char="•"/>
            </a:pPr>
            <a:r>
              <a:rPr lang="en-US" sz="2558" dirty="0">
                <a:solidFill>
                  <a:srgbClr val="000000"/>
                </a:solidFill>
                <a:latin typeface="Glacial Indifference"/>
              </a:rPr>
              <a:t>Showcase student works at school and in the community.</a:t>
            </a:r>
          </a:p>
        </p:txBody>
      </p:sp>
      <p:grpSp>
        <p:nvGrpSpPr>
          <p:cNvPr id="6" name="Group 6"/>
          <p:cNvGrpSpPr/>
          <p:nvPr/>
        </p:nvGrpSpPr>
        <p:grpSpPr>
          <a:xfrm rot="5400000">
            <a:off x="12046292" y="2954498"/>
            <a:ext cx="5168634" cy="5257383"/>
            <a:chOff x="0" y="0"/>
            <a:chExt cx="6442639" cy="6553264"/>
          </a:xfrm>
        </p:grpSpPr>
        <p:sp>
          <p:nvSpPr>
            <p:cNvPr id="7" name="Freeform 7"/>
            <p:cNvSpPr/>
            <p:nvPr/>
          </p:nvSpPr>
          <p:spPr>
            <a:xfrm>
              <a:off x="0" y="0"/>
              <a:ext cx="6442639" cy="6553264"/>
            </a:xfrm>
            <a:custGeom>
              <a:avLst/>
              <a:gdLst/>
              <a:ahLst/>
              <a:cxnLst/>
              <a:rect l="l" t="t" r="r" b="b"/>
              <a:pathLst>
                <a:path w="6442639" h="6553264">
                  <a:moveTo>
                    <a:pt x="6177209" y="0"/>
                  </a:moveTo>
                  <a:lnTo>
                    <a:pt x="265430" y="0"/>
                  </a:lnTo>
                  <a:cubicBezTo>
                    <a:pt x="265430" y="146050"/>
                    <a:pt x="147320" y="265430"/>
                    <a:pt x="0" y="265430"/>
                  </a:cubicBezTo>
                  <a:lnTo>
                    <a:pt x="0" y="6287834"/>
                  </a:lnTo>
                  <a:cubicBezTo>
                    <a:pt x="146050" y="6287834"/>
                    <a:pt x="265430" y="6405944"/>
                    <a:pt x="265430" y="6553264"/>
                  </a:cubicBezTo>
                  <a:lnTo>
                    <a:pt x="6177209" y="6553264"/>
                  </a:lnTo>
                  <a:cubicBezTo>
                    <a:pt x="6177209" y="6407214"/>
                    <a:pt x="6295319" y="6287834"/>
                    <a:pt x="6442639" y="6287834"/>
                  </a:cubicBezTo>
                  <a:lnTo>
                    <a:pt x="6442639" y="265430"/>
                  </a:lnTo>
                  <a:cubicBezTo>
                    <a:pt x="6296589" y="265430"/>
                    <a:pt x="6177209" y="147320"/>
                    <a:pt x="6177209" y="0"/>
                  </a:cubicBezTo>
                  <a:close/>
                </a:path>
              </a:pathLst>
            </a:custGeom>
            <a:solidFill>
              <a:srgbClr val="1F222B"/>
            </a:solidFill>
          </p:spPr>
          <p:txBody>
            <a:bodyPr/>
            <a:lstStyle/>
            <a:p>
              <a:endParaRPr lang="en-US"/>
            </a:p>
          </p:txBody>
        </p:sp>
      </p:grpSp>
      <p:sp>
        <p:nvSpPr>
          <p:cNvPr id="8" name="Freeform 8"/>
          <p:cNvSpPr/>
          <p:nvPr/>
        </p:nvSpPr>
        <p:spPr>
          <a:xfrm>
            <a:off x="14021952" y="8616821"/>
            <a:ext cx="1198263" cy="1198263"/>
          </a:xfrm>
          <a:custGeom>
            <a:avLst/>
            <a:gdLst/>
            <a:ahLst/>
            <a:cxnLst/>
            <a:rect l="l" t="t" r="r" b="b"/>
            <a:pathLst>
              <a:path w="1198263" h="1198263">
                <a:moveTo>
                  <a:pt x="0" y="0"/>
                </a:moveTo>
                <a:lnTo>
                  <a:pt x="1198263" y="0"/>
                </a:lnTo>
                <a:lnTo>
                  <a:pt x="1198263" y="1198263"/>
                </a:lnTo>
                <a:lnTo>
                  <a:pt x="0" y="1198263"/>
                </a:lnTo>
                <a:lnTo>
                  <a:pt x="0" y="0"/>
                </a:lnTo>
                <a:close/>
              </a:path>
            </a:pathLst>
          </a:custGeom>
          <a:blipFill>
            <a:blip r:embed="rId2"/>
            <a:stretch>
              <a:fillRect/>
            </a:stretch>
          </a:blipFill>
        </p:spPr>
        <p:txBody>
          <a:bodyPr/>
          <a:lstStyle/>
          <a:p>
            <a:endParaRPr lang="en-US"/>
          </a:p>
        </p:txBody>
      </p:sp>
      <p:sp>
        <p:nvSpPr>
          <p:cNvPr id="9" name="Freeform 9"/>
          <p:cNvSpPr/>
          <p:nvPr/>
        </p:nvSpPr>
        <p:spPr>
          <a:xfrm>
            <a:off x="11960576" y="8616821"/>
            <a:ext cx="1223587" cy="1223587"/>
          </a:xfrm>
          <a:custGeom>
            <a:avLst/>
            <a:gdLst/>
            <a:ahLst/>
            <a:cxnLst/>
            <a:rect l="l" t="t" r="r" b="b"/>
            <a:pathLst>
              <a:path w="1223587" h="1223587">
                <a:moveTo>
                  <a:pt x="0" y="0"/>
                </a:moveTo>
                <a:lnTo>
                  <a:pt x="1223587" y="0"/>
                </a:lnTo>
                <a:lnTo>
                  <a:pt x="1223587" y="1223587"/>
                </a:lnTo>
                <a:lnTo>
                  <a:pt x="0" y="1223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061037" y="8616821"/>
            <a:ext cx="1198263" cy="1198263"/>
          </a:xfrm>
          <a:custGeom>
            <a:avLst/>
            <a:gdLst/>
            <a:ahLst/>
            <a:cxnLst/>
            <a:rect l="l" t="t" r="r" b="b"/>
            <a:pathLst>
              <a:path w="1198263" h="1198263">
                <a:moveTo>
                  <a:pt x="0" y="0"/>
                </a:moveTo>
                <a:lnTo>
                  <a:pt x="1198263" y="0"/>
                </a:lnTo>
                <a:lnTo>
                  <a:pt x="1198263" y="1198263"/>
                </a:lnTo>
                <a:lnTo>
                  <a:pt x="0" y="1198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450102" y="380697"/>
            <a:ext cx="18035726" cy="996467"/>
          </a:xfrm>
          <a:prstGeom prst="rect">
            <a:avLst/>
          </a:prstGeom>
        </p:spPr>
        <p:txBody>
          <a:bodyPr lIns="0" tIns="0" rIns="0" bIns="0" rtlCol="0" anchor="t">
            <a:spAutoFit/>
          </a:bodyPr>
          <a:lstStyle/>
          <a:p>
            <a:pPr>
              <a:lnSpc>
                <a:spcPts val="7864"/>
              </a:lnSpc>
            </a:pPr>
            <a:r>
              <a:rPr lang="en-US" sz="6780">
                <a:solidFill>
                  <a:srgbClr val="FFF6EA"/>
                </a:solidFill>
                <a:latin typeface="Playfair Display Heavy"/>
              </a:rPr>
              <a:t>STEP 4:  ADVANCEMENT &amp; CELEBRATE </a:t>
            </a:r>
          </a:p>
        </p:txBody>
      </p:sp>
      <p:sp>
        <p:nvSpPr>
          <p:cNvPr id="12" name="TextBox 12"/>
          <p:cNvSpPr txBox="1"/>
          <p:nvPr/>
        </p:nvSpPr>
        <p:spPr>
          <a:xfrm>
            <a:off x="12448545" y="3958029"/>
            <a:ext cx="4651235" cy="3746315"/>
          </a:xfrm>
          <a:prstGeom prst="rect">
            <a:avLst/>
          </a:prstGeom>
        </p:spPr>
        <p:txBody>
          <a:bodyPr lIns="0" tIns="0" rIns="0" bIns="0" rtlCol="0" anchor="t">
            <a:spAutoFit/>
          </a:bodyPr>
          <a:lstStyle/>
          <a:p>
            <a:pPr algn="just">
              <a:lnSpc>
                <a:spcPts val="5986"/>
              </a:lnSpc>
            </a:pPr>
            <a:r>
              <a:rPr lang="en-US" sz="4276">
                <a:solidFill>
                  <a:srgbClr val="FFF6EA"/>
                </a:solidFill>
                <a:latin typeface="Glacial Indifference"/>
              </a:rPr>
              <a:t>@HCCPTAPTSA</a:t>
            </a:r>
          </a:p>
          <a:p>
            <a:pPr algn="just">
              <a:lnSpc>
                <a:spcPts val="5986"/>
              </a:lnSpc>
            </a:pPr>
            <a:r>
              <a:rPr lang="en-US" sz="4276">
                <a:solidFill>
                  <a:srgbClr val="FFF6EA"/>
                </a:solidFill>
                <a:latin typeface="Glacial Indifference"/>
              </a:rPr>
              <a:t>@FLPTAReflections</a:t>
            </a:r>
          </a:p>
          <a:p>
            <a:pPr algn="just">
              <a:lnSpc>
                <a:spcPts val="5986"/>
              </a:lnSpc>
            </a:pPr>
            <a:r>
              <a:rPr lang="en-US" sz="4276">
                <a:solidFill>
                  <a:srgbClr val="FFF6EA"/>
                </a:solidFill>
                <a:latin typeface="Glacial Indifference"/>
              </a:rPr>
              <a:t>@FLPTA</a:t>
            </a:r>
          </a:p>
          <a:p>
            <a:pPr algn="just">
              <a:lnSpc>
                <a:spcPts val="5986"/>
              </a:lnSpc>
            </a:pPr>
            <a:r>
              <a:rPr lang="en-US" sz="4276">
                <a:solidFill>
                  <a:srgbClr val="FFF6EA"/>
                </a:solidFill>
                <a:latin typeface="Glacial Indifference"/>
              </a:rPr>
              <a:t>#artsed</a:t>
            </a:r>
          </a:p>
          <a:p>
            <a:pPr algn="just">
              <a:lnSpc>
                <a:spcPts val="5986"/>
              </a:lnSpc>
            </a:pPr>
            <a:r>
              <a:rPr lang="en-US" sz="4276">
                <a:solidFill>
                  <a:srgbClr val="FFF6EA"/>
                </a:solidFill>
                <a:latin typeface="Glacial Indifference"/>
              </a:rPr>
              <a:t>#showusyourart </a:t>
            </a:r>
          </a:p>
        </p:txBody>
      </p:sp>
      <p:sp>
        <p:nvSpPr>
          <p:cNvPr id="13" name="TextBox 13"/>
          <p:cNvSpPr txBox="1"/>
          <p:nvPr/>
        </p:nvSpPr>
        <p:spPr>
          <a:xfrm>
            <a:off x="12256687" y="3228155"/>
            <a:ext cx="4843093" cy="638732"/>
          </a:xfrm>
          <a:prstGeom prst="rect">
            <a:avLst/>
          </a:prstGeom>
        </p:spPr>
        <p:txBody>
          <a:bodyPr lIns="0" tIns="0" rIns="0" bIns="0" rtlCol="0" anchor="t">
            <a:spAutoFit/>
          </a:bodyPr>
          <a:lstStyle/>
          <a:p>
            <a:pPr algn="ctr">
              <a:lnSpc>
                <a:spcPts val="5219"/>
              </a:lnSpc>
            </a:pPr>
            <a:r>
              <a:rPr lang="en-US" sz="3728">
                <a:solidFill>
                  <a:srgbClr val="FFF6EA"/>
                </a:solidFill>
                <a:latin typeface="Glacial Indifference Bold"/>
              </a:rPr>
              <a:t>Social Media Tags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28575" y="0"/>
            <a:ext cx="18485827" cy="1729287"/>
            <a:chOff x="0" y="0"/>
            <a:chExt cx="4868695" cy="455450"/>
          </a:xfrm>
        </p:grpSpPr>
        <p:sp>
          <p:nvSpPr>
            <p:cNvPr id="3" name="Freeform 3"/>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rot="5400000">
            <a:off x="2211844" y="1585151"/>
            <a:ext cx="6523354" cy="8867667"/>
            <a:chOff x="0" y="0"/>
            <a:chExt cx="8131281" cy="11053439"/>
          </a:xfrm>
        </p:grpSpPr>
        <p:sp>
          <p:nvSpPr>
            <p:cNvPr id="6" name="Freeform 6"/>
            <p:cNvSpPr/>
            <p:nvPr/>
          </p:nvSpPr>
          <p:spPr>
            <a:xfrm>
              <a:off x="0" y="0"/>
              <a:ext cx="8131280" cy="11053439"/>
            </a:xfrm>
            <a:custGeom>
              <a:avLst/>
              <a:gdLst/>
              <a:ahLst/>
              <a:cxnLst/>
              <a:rect l="l" t="t" r="r" b="b"/>
              <a:pathLst>
                <a:path w="8131280" h="11053439">
                  <a:moveTo>
                    <a:pt x="7865851" y="0"/>
                  </a:moveTo>
                  <a:lnTo>
                    <a:pt x="265430" y="0"/>
                  </a:lnTo>
                  <a:cubicBezTo>
                    <a:pt x="265430" y="146050"/>
                    <a:pt x="147320" y="265430"/>
                    <a:pt x="0" y="265430"/>
                  </a:cubicBezTo>
                  <a:lnTo>
                    <a:pt x="0" y="10788009"/>
                  </a:lnTo>
                  <a:cubicBezTo>
                    <a:pt x="146050" y="10788009"/>
                    <a:pt x="265430" y="10906119"/>
                    <a:pt x="265430" y="11053439"/>
                  </a:cubicBezTo>
                  <a:lnTo>
                    <a:pt x="7865851" y="11053439"/>
                  </a:lnTo>
                  <a:cubicBezTo>
                    <a:pt x="7865851" y="10907389"/>
                    <a:pt x="7983961" y="10788009"/>
                    <a:pt x="8131280" y="10788009"/>
                  </a:cubicBezTo>
                  <a:lnTo>
                    <a:pt x="8131280" y="265430"/>
                  </a:lnTo>
                  <a:cubicBezTo>
                    <a:pt x="7985230" y="265430"/>
                    <a:pt x="7865851" y="147320"/>
                    <a:pt x="7865851" y="0"/>
                  </a:cubicBezTo>
                  <a:close/>
                </a:path>
              </a:pathLst>
            </a:custGeom>
            <a:solidFill>
              <a:srgbClr val="1F222B"/>
            </a:solidFill>
          </p:spPr>
          <p:txBody>
            <a:bodyPr/>
            <a:lstStyle/>
            <a:p>
              <a:endParaRPr lang="en-US"/>
            </a:p>
          </p:txBody>
        </p:sp>
      </p:grpSp>
      <p:sp>
        <p:nvSpPr>
          <p:cNvPr id="7" name="Freeform 7"/>
          <p:cNvSpPr/>
          <p:nvPr/>
        </p:nvSpPr>
        <p:spPr>
          <a:xfrm>
            <a:off x="10216207" y="2793280"/>
            <a:ext cx="7333930" cy="6307180"/>
          </a:xfrm>
          <a:custGeom>
            <a:avLst/>
            <a:gdLst/>
            <a:ahLst/>
            <a:cxnLst/>
            <a:rect l="l" t="t" r="r" b="b"/>
            <a:pathLst>
              <a:path w="7333930" h="6307180">
                <a:moveTo>
                  <a:pt x="0" y="0"/>
                </a:moveTo>
                <a:lnTo>
                  <a:pt x="7333930" y="0"/>
                </a:lnTo>
                <a:lnTo>
                  <a:pt x="7333930" y="6307180"/>
                </a:lnTo>
                <a:lnTo>
                  <a:pt x="0" y="6307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351473" y="380697"/>
            <a:ext cx="17585054" cy="996467"/>
          </a:xfrm>
          <a:prstGeom prst="rect">
            <a:avLst/>
          </a:prstGeom>
        </p:spPr>
        <p:txBody>
          <a:bodyPr lIns="0" tIns="0" rIns="0" bIns="0" rtlCol="0" anchor="t">
            <a:spAutoFit/>
          </a:bodyPr>
          <a:lstStyle/>
          <a:p>
            <a:pPr>
              <a:lnSpc>
                <a:spcPts val="7864"/>
              </a:lnSpc>
            </a:pPr>
            <a:r>
              <a:rPr lang="en-US" sz="6780">
                <a:solidFill>
                  <a:srgbClr val="FFF6EA"/>
                </a:solidFill>
                <a:latin typeface="Playfair Display Heavy"/>
              </a:rPr>
              <a:t>STEP 5:  DON'T FORGET TO WRAP-UP! </a:t>
            </a:r>
          </a:p>
        </p:txBody>
      </p:sp>
      <p:sp>
        <p:nvSpPr>
          <p:cNvPr id="9" name="TextBox 9"/>
          <p:cNvSpPr txBox="1"/>
          <p:nvPr/>
        </p:nvSpPr>
        <p:spPr>
          <a:xfrm>
            <a:off x="1443373" y="2960645"/>
            <a:ext cx="8060295" cy="6139815"/>
          </a:xfrm>
          <a:prstGeom prst="rect">
            <a:avLst/>
          </a:prstGeom>
        </p:spPr>
        <p:txBody>
          <a:bodyPr lIns="0" tIns="0" rIns="0" bIns="0" rtlCol="0" anchor="t">
            <a:spAutoFit/>
          </a:bodyPr>
          <a:lstStyle/>
          <a:p>
            <a:pPr>
              <a:lnSpc>
                <a:spcPts val="3479"/>
              </a:lnSpc>
              <a:spcBef>
                <a:spcPct val="0"/>
              </a:spcBef>
            </a:pPr>
            <a:r>
              <a:rPr lang="en-US" sz="2999">
                <a:solidFill>
                  <a:srgbClr val="FFFFFF"/>
                </a:solidFill>
                <a:latin typeface="Glacial Indifference"/>
              </a:rPr>
              <a:t>Make sure to thank students, parent leaders, school personnel, Judges, and community businesses for their support!</a:t>
            </a:r>
          </a:p>
          <a:p>
            <a:pPr>
              <a:lnSpc>
                <a:spcPts val="3479"/>
              </a:lnSpc>
              <a:spcBef>
                <a:spcPct val="0"/>
              </a:spcBef>
            </a:pPr>
            <a:endParaRPr lang="en-US" sz="2999">
              <a:solidFill>
                <a:srgbClr val="FFFFFF"/>
              </a:solidFill>
              <a:latin typeface="Glacial Indifference"/>
            </a:endParaRPr>
          </a:p>
          <a:p>
            <a:pPr>
              <a:lnSpc>
                <a:spcPts val="3479"/>
              </a:lnSpc>
              <a:spcBef>
                <a:spcPct val="0"/>
              </a:spcBef>
            </a:pPr>
            <a:r>
              <a:rPr lang="en-US" sz="2999">
                <a:solidFill>
                  <a:srgbClr val="FFFFFF"/>
                </a:solidFill>
                <a:latin typeface="Glacial Indifference"/>
              </a:rPr>
              <a:t>Return non-advancing works and contact students who are advancing in the competition.</a:t>
            </a:r>
          </a:p>
          <a:p>
            <a:pPr>
              <a:lnSpc>
                <a:spcPts val="3479"/>
              </a:lnSpc>
              <a:spcBef>
                <a:spcPct val="0"/>
              </a:spcBef>
            </a:pPr>
            <a:endParaRPr lang="en-US" sz="2999">
              <a:solidFill>
                <a:srgbClr val="FFFFFF"/>
              </a:solidFill>
              <a:latin typeface="Glacial Indifference"/>
            </a:endParaRPr>
          </a:p>
          <a:p>
            <a:pPr>
              <a:lnSpc>
                <a:spcPts val="3479"/>
              </a:lnSpc>
              <a:spcBef>
                <a:spcPct val="0"/>
              </a:spcBef>
            </a:pPr>
            <a:r>
              <a:rPr lang="en-US" sz="2999">
                <a:solidFill>
                  <a:srgbClr val="FFFFFF"/>
                </a:solidFill>
                <a:latin typeface="Glacial Indifference"/>
              </a:rPr>
              <a:t>Host a debrief with your volunteers committee.</a:t>
            </a:r>
          </a:p>
          <a:p>
            <a:pPr>
              <a:lnSpc>
                <a:spcPts val="3479"/>
              </a:lnSpc>
              <a:spcBef>
                <a:spcPct val="0"/>
              </a:spcBef>
            </a:pPr>
            <a:endParaRPr lang="en-US" sz="2999">
              <a:solidFill>
                <a:srgbClr val="FFFFFF"/>
              </a:solidFill>
              <a:latin typeface="Glacial Indifference"/>
            </a:endParaRPr>
          </a:p>
          <a:p>
            <a:pPr>
              <a:lnSpc>
                <a:spcPts val="3479"/>
              </a:lnSpc>
              <a:spcBef>
                <a:spcPct val="0"/>
              </a:spcBef>
            </a:pPr>
            <a:r>
              <a:rPr lang="en-US" sz="2999">
                <a:solidFill>
                  <a:srgbClr val="FFFFFF"/>
                </a:solidFill>
                <a:latin typeface="Glacial Indifference"/>
              </a:rPr>
              <a:t>Update your PTA/PTSA Executive board with results.</a:t>
            </a:r>
          </a:p>
          <a:p>
            <a:pPr>
              <a:lnSpc>
                <a:spcPts val="3479"/>
              </a:lnSpc>
              <a:spcBef>
                <a:spcPct val="0"/>
              </a:spcBef>
            </a:pPr>
            <a:endParaRPr lang="en-US" sz="2999">
              <a:solidFill>
                <a:srgbClr val="FFFFFF"/>
              </a:solidFill>
              <a:latin typeface="Glacial Indifference"/>
            </a:endParaRPr>
          </a:p>
          <a:p>
            <a:pPr>
              <a:lnSpc>
                <a:spcPts val="3479"/>
              </a:lnSpc>
              <a:spcBef>
                <a:spcPct val="0"/>
              </a:spcBef>
            </a:pPr>
            <a:r>
              <a:rPr lang="en-US" sz="2999">
                <a:solidFill>
                  <a:srgbClr val="FFFFFF"/>
                </a:solidFill>
                <a:latin typeface="Glacial Indifference"/>
              </a:rPr>
              <a:t>Record notes and contacts for next year’s Reflections Chair.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421779" y="-973599"/>
            <a:ext cx="7060314" cy="14491619"/>
            <a:chOff x="0" y="0"/>
            <a:chExt cx="8800595" cy="18063626"/>
          </a:xfrm>
        </p:grpSpPr>
        <p:sp>
          <p:nvSpPr>
            <p:cNvPr id="3" name="Freeform 3"/>
            <p:cNvSpPr/>
            <p:nvPr/>
          </p:nvSpPr>
          <p:spPr>
            <a:xfrm>
              <a:off x="0" y="0"/>
              <a:ext cx="8800595" cy="18063626"/>
            </a:xfrm>
            <a:custGeom>
              <a:avLst/>
              <a:gdLst/>
              <a:ahLst/>
              <a:cxnLst/>
              <a:rect l="l" t="t" r="r" b="b"/>
              <a:pathLst>
                <a:path w="8800595" h="18063626">
                  <a:moveTo>
                    <a:pt x="8535165" y="0"/>
                  </a:moveTo>
                  <a:lnTo>
                    <a:pt x="265430" y="0"/>
                  </a:lnTo>
                  <a:cubicBezTo>
                    <a:pt x="265430" y="146050"/>
                    <a:pt x="147320" y="265430"/>
                    <a:pt x="0" y="265430"/>
                  </a:cubicBezTo>
                  <a:lnTo>
                    <a:pt x="0" y="17798196"/>
                  </a:lnTo>
                  <a:cubicBezTo>
                    <a:pt x="146050" y="17798196"/>
                    <a:pt x="265430" y="17916306"/>
                    <a:pt x="265430" y="18063626"/>
                  </a:cubicBezTo>
                  <a:lnTo>
                    <a:pt x="8535165" y="18063626"/>
                  </a:lnTo>
                  <a:cubicBezTo>
                    <a:pt x="8535165" y="17917576"/>
                    <a:pt x="8653275" y="17798196"/>
                    <a:pt x="8800595" y="17798196"/>
                  </a:cubicBezTo>
                  <a:lnTo>
                    <a:pt x="8800595" y="265430"/>
                  </a:lnTo>
                  <a:cubicBezTo>
                    <a:pt x="8654545" y="265430"/>
                    <a:pt x="8535165" y="147320"/>
                    <a:pt x="8535165" y="0"/>
                  </a:cubicBezTo>
                  <a:close/>
                </a:path>
              </a:pathLst>
            </a:custGeom>
            <a:solidFill>
              <a:srgbClr val="FFF6EA"/>
            </a:solidFill>
          </p:spPr>
          <p:txBody>
            <a:bodyPr/>
            <a:lstStyle/>
            <a:p>
              <a:endParaRPr lang="en-US"/>
            </a:p>
          </p:txBody>
        </p:sp>
      </p:grpSp>
      <p:grpSp>
        <p:nvGrpSpPr>
          <p:cNvPr id="4" name="Group 4"/>
          <p:cNvGrpSpPr/>
          <p:nvPr/>
        </p:nvGrpSpPr>
        <p:grpSpPr>
          <a:xfrm>
            <a:off x="4639828" y="8561442"/>
            <a:ext cx="8814716" cy="900557"/>
            <a:chOff x="0" y="0"/>
            <a:chExt cx="11752955" cy="1200743"/>
          </a:xfrm>
        </p:grpSpPr>
        <p:sp>
          <p:nvSpPr>
            <p:cNvPr id="5" name="Freeform 5"/>
            <p:cNvSpPr/>
            <p:nvPr/>
          </p:nvSpPr>
          <p:spPr>
            <a:xfrm>
              <a:off x="0" y="0"/>
              <a:ext cx="1168148" cy="1173607"/>
            </a:xfrm>
            <a:custGeom>
              <a:avLst/>
              <a:gdLst/>
              <a:ahLst/>
              <a:cxnLst/>
              <a:rect l="l" t="t" r="r" b="b"/>
              <a:pathLst>
                <a:path w="1168148" h="1173607">
                  <a:moveTo>
                    <a:pt x="0" y="0"/>
                  </a:moveTo>
                  <a:lnTo>
                    <a:pt x="1168148" y="0"/>
                  </a:lnTo>
                  <a:lnTo>
                    <a:pt x="1168148" y="1173607"/>
                  </a:lnTo>
                  <a:lnTo>
                    <a:pt x="0" y="1173607"/>
                  </a:lnTo>
                  <a:lnTo>
                    <a:pt x="0" y="0"/>
                  </a:lnTo>
                  <a:close/>
                </a:path>
              </a:pathLst>
            </a:custGeom>
            <a:blipFill>
              <a:blip r:embed="rId2"/>
              <a:stretch>
                <a:fillRect/>
              </a:stretch>
            </a:blipFill>
          </p:spPr>
          <p:txBody>
            <a:bodyPr/>
            <a:lstStyle/>
            <a:p>
              <a:endParaRPr lang="en-US"/>
            </a:p>
          </p:txBody>
        </p:sp>
        <p:sp>
          <p:nvSpPr>
            <p:cNvPr id="6" name="Freeform 6"/>
            <p:cNvSpPr/>
            <p:nvPr/>
          </p:nvSpPr>
          <p:spPr>
            <a:xfrm>
              <a:off x="3990769" y="0"/>
              <a:ext cx="1150476" cy="1155803"/>
            </a:xfrm>
            <a:custGeom>
              <a:avLst/>
              <a:gdLst/>
              <a:ahLst/>
              <a:cxnLst/>
              <a:rect l="l" t="t" r="r" b="b"/>
              <a:pathLst>
                <a:path w="1150476" h="1155803">
                  <a:moveTo>
                    <a:pt x="0" y="0"/>
                  </a:moveTo>
                  <a:lnTo>
                    <a:pt x="1150476" y="0"/>
                  </a:lnTo>
                  <a:lnTo>
                    <a:pt x="1150476" y="1155803"/>
                  </a:lnTo>
                  <a:lnTo>
                    <a:pt x="0" y="1155803"/>
                  </a:lnTo>
                  <a:lnTo>
                    <a:pt x="0" y="0"/>
                  </a:lnTo>
                  <a:close/>
                </a:path>
              </a:pathLst>
            </a:custGeom>
            <a:blipFill>
              <a:blip r:embed="rId3"/>
              <a:stretch>
                <a:fillRect/>
              </a:stretch>
            </a:blipFill>
          </p:spPr>
          <p:txBody>
            <a:bodyPr/>
            <a:lstStyle/>
            <a:p>
              <a:endParaRPr lang="en-US"/>
            </a:p>
          </p:txBody>
        </p:sp>
        <p:sp>
          <p:nvSpPr>
            <p:cNvPr id="7" name="Freeform 7"/>
            <p:cNvSpPr/>
            <p:nvPr/>
          </p:nvSpPr>
          <p:spPr>
            <a:xfrm>
              <a:off x="5979445" y="22470"/>
              <a:ext cx="1183753" cy="1178273"/>
            </a:xfrm>
            <a:custGeom>
              <a:avLst/>
              <a:gdLst/>
              <a:ahLst/>
              <a:cxnLst/>
              <a:rect l="l" t="t" r="r" b="b"/>
              <a:pathLst>
                <a:path w="1183753" h="1178273">
                  <a:moveTo>
                    <a:pt x="0" y="0"/>
                  </a:moveTo>
                  <a:lnTo>
                    <a:pt x="1183753" y="0"/>
                  </a:lnTo>
                  <a:lnTo>
                    <a:pt x="1183753" y="1178273"/>
                  </a:lnTo>
                  <a:lnTo>
                    <a:pt x="0" y="1178273"/>
                  </a:lnTo>
                  <a:lnTo>
                    <a:pt x="0" y="0"/>
                  </a:lnTo>
                  <a:close/>
                </a:path>
              </a:pathLst>
            </a:custGeom>
            <a:blipFill>
              <a:blip r:embed="rId4"/>
              <a:stretch>
                <a:fillRect/>
              </a:stretch>
            </a:blipFill>
          </p:spPr>
          <p:txBody>
            <a:bodyPr/>
            <a:lstStyle/>
            <a:p>
              <a:endParaRPr lang="en-US"/>
            </a:p>
          </p:txBody>
        </p:sp>
        <p:sp>
          <p:nvSpPr>
            <p:cNvPr id="8" name="Freeform 8"/>
            <p:cNvSpPr/>
            <p:nvPr/>
          </p:nvSpPr>
          <p:spPr>
            <a:xfrm>
              <a:off x="2004396" y="52570"/>
              <a:ext cx="1148172" cy="1148172"/>
            </a:xfrm>
            <a:custGeom>
              <a:avLst/>
              <a:gdLst/>
              <a:ahLst/>
              <a:cxnLst/>
              <a:rect l="l" t="t" r="r" b="b"/>
              <a:pathLst>
                <a:path w="1148172" h="1148172">
                  <a:moveTo>
                    <a:pt x="0" y="0"/>
                  </a:moveTo>
                  <a:lnTo>
                    <a:pt x="1148173" y="0"/>
                  </a:lnTo>
                  <a:lnTo>
                    <a:pt x="1148173" y="1148173"/>
                  </a:lnTo>
                  <a:lnTo>
                    <a:pt x="0" y="1148173"/>
                  </a:lnTo>
                  <a:lnTo>
                    <a:pt x="0" y="0"/>
                  </a:lnTo>
                  <a:close/>
                </a:path>
              </a:pathLst>
            </a:custGeom>
            <a:blipFill>
              <a:blip r:embed="rId5"/>
              <a:stretch>
                <a:fillRect/>
              </a:stretch>
            </a:blipFill>
          </p:spPr>
          <p:txBody>
            <a:bodyPr/>
            <a:lstStyle/>
            <a:p>
              <a:endParaRPr lang="en-US"/>
            </a:p>
          </p:txBody>
        </p:sp>
        <p:sp>
          <p:nvSpPr>
            <p:cNvPr id="9" name="Freeform 9"/>
            <p:cNvSpPr/>
            <p:nvPr/>
          </p:nvSpPr>
          <p:spPr>
            <a:xfrm>
              <a:off x="8302850" y="0"/>
              <a:ext cx="1153642" cy="1153642"/>
            </a:xfrm>
            <a:custGeom>
              <a:avLst/>
              <a:gdLst/>
              <a:ahLst/>
              <a:cxnLst/>
              <a:rect l="l" t="t" r="r" b="b"/>
              <a:pathLst>
                <a:path w="1153642" h="1153642">
                  <a:moveTo>
                    <a:pt x="0" y="0"/>
                  </a:moveTo>
                  <a:lnTo>
                    <a:pt x="1153641" y="0"/>
                  </a:lnTo>
                  <a:lnTo>
                    <a:pt x="1153641" y="1153642"/>
                  </a:lnTo>
                  <a:lnTo>
                    <a:pt x="0" y="1153642"/>
                  </a:lnTo>
                  <a:lnTo>
                    <a:pt x="0" y="0"/>
                  </a:lnTo>
                  <a:close/>
                </a:path>
              </a:pathLst>
            </a:custGeom>
            <a:blipFill>
              <a:blip r:embed="rId6"/>
              <a:stretch>
                <a:fillRect/>
              </a:stretch>
            </a:blipFill>
          </p:spPr>
          <p:txBody>
            <a:bodyPr/>
            <a:lstStyle/>
            <a:p>
              <a:endParaRPr lang="en-US"/>
            </a:p>
          </p:txBody>
        </p:sp>
        <p:sp>
          <p:nvSpPr>
            <p:cNvPr id="10" name="Freeform 10"/>
            <p:cNvSpPr/>
            <p:nvPr/>
          </p:nvSpPr>
          <p:spPr>
            <a:xfrm>
              <a:off x="10599491" y="52570"/>
              <a:ext cx="1153464" cy="1148172"/>
            </a:xfrm>
            <a:custGeom>
              <a:avLst/>
              <a:gdLst/>
              <a:ahLst/>
              <a:cxnLst/>
              <a:rect l="l" t="t" r="r" b="b"/>
              <a:pathLst>
                <a:path w="1153464" h="1148172">
                  <a:moveTo>
                    <a:pt x="0" y="0"/>
                  </a:moveTo>
                  <a:lnTo>
                    <a:pt x="1153464" y="0"/>
                  </a:lnTo>
                  <a:lnTo>
                    <a:pt x="1153464" y="1148173"/>
                  </a:lnTo>
                  <a:lnTo>
                    <a:pt x="0" y="1148173"/>
                  </a:lnTo>
                  <a:lnTo>
                    <a:pt x="0" y="0"/>
                  </a:lnTo>
                  <a:close/>
                </a:path>
              </a:pathLst>
            </a:custGeom>
            <a:blipFill>
              <a:blip r:embed="rId7"/>
              <a:stretch>
                <a:fillRect/>
              </a:stretch>
            </a:blipFill>
          </p:spPr>
          <p:txBody>
            <a:bodyPr/>
            <a:lstStyle/>
            <a:p>
              <a:endParaRPr lang="en-US"/>
            </a:p>
          </p:txBody>
        </p:sp>
      </p:grpSp>
      <p:sp>
        <p:nvSpPr>
          <p:cNvPr id="11" name="TextBox 11"/>
          <p:cNvSpPr txBox="1"/>
          <p:nvPr/>
        </p:nvSpPr>
        <p:spPr>
          <a:xfrm>
            <a:off x="1028700" y="316837"/>
            <a:ext cx="16230600" cy="1987067"/>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ARTS CATEGORY &amp; </a:t>
            </a:r>
          </a:p>
          <a:p>
            <a:pPr algn="ctr">
              <a:lnSpc>
                <a:spcPts val="7864"/>
              </a:lnSpc>
            </a:pPr>
            <a:r>
              <a:rPr lang="en-US" sz="6780">
                <a:solidFill>
                  <a:srgbClr val="FFF6EA"/>
                </a:solidFill>
                <a:latin typeface="Playfair Display Heavy"/>
              </a:rPr>
              <a:t>GRADE DIVISION OVERVIEW </a:t>
            </a:r>
          </a:p>
        </p:txBody>
      </p:sp>
      <p:sp>
        <p:nvSpPr>
          <p:cNvPr id="12" name="TextBox 12"/>
          <p:cNvSpPr txBox="1"/>
          <p:nvPr/>
        </p:nvSpPr>
        <p:spPr>
          <a:xfrm>
            <a:off x="3240591" y="4366178"/>
            <a:ext cx="5085275" cy="3754916"/>
          </a:xfrm>
          <a:prstGeom prst="rect">
            <a:avLst/>
          </a:prstGeom>
        </p:spPr>
        <p:txBody>
          <a:bodyPr lIns="0" tIns="0" rIns="0" bIns="0" rtlCol="0" anchor="t">
            <a:spAutoFit/>
          </a:bodyPr>
          <a:lstStyle/>
          <a:p>
            <a:pPr algn="just">
              <a:lnSpc>
                <a:spcPts val="4280"/>
              </a:lnSpc>
            </a:pPr>
            <a:r>
              <a:rPr lang="en-US" sz="3057">
                <a:solidFill>
                  <a:srgbClr val="1F222B"/>
                </a:solidFill>
                <a:latin typeface="Glacial Indifference Bold"/>
              </a:rPr>
              <a:t>Art Categories:</a:t>
            </a:r>
          </a:p>
          <a:p>
            <a:pPr marL="660161" lvl="1" indent="-330081" algn="just">
              <a:lnSpc>
                <a:spcPts val="4280"/>
              </a:lnSpc>
              <a:buFont typeface="Arial"/>
              <a:buChar char="•"/>
            </a:pPr>
            <a:r>
              <a:rPr lang="en-US" sz="3057">
                <a:solidFill>
                  <a:srgbClr val="1F222B"/>
                </a:solidFill>
                <a:latin typeface="Glacial Indifference"/>
              </a:rPr>
              <a:t>Dance Choreography</a:t>
            </a:r>
          </a:p>
          <a:p>
            <a:pPr marL="660161" lvl="1" indent="-330081" algn="just">
              <a:lnSpc>
                <a:spcPts val="4280"/>
              </a:lnSpc>
              <a:buFont typeface="Arial"/>
              <a:buChar char="•"/>
            </a:pPr>
            <a:r>
              <a:rPr lang="en-US" sz="3057">
                <a:solidFill>
                  <a:srgbClr val="1F222B"/>
                </a:solidFill>
                <a:latin typeface="Glacial Indifference"/>
              </a:rPr>
              <a:t>Film Production</a:t>
            </a:r>
          </a:p>
          <a:p>
            <a:pPr marL="660161" lvl="1" indent="-330081" algn="just">
              <a:lnSpc>
                <a:spcPts val="4280"/>
              </a:lnSpc>
              <a:buFont typeface="Arial"/>
              <a:buChar char="•"/>
            </a:pPr>
            <a:r>
              <a:rPr lang="en-US" sz="3057">
                <a:solidFill>
                  <a:srgbClr val="1F222B"/>
                </a:solidFill>
                <a:latin typeface="Glacial Indifference"/>
              </a:rPr>
              <a:t>Literature</a:t>
            </a:r>
          </a:p>
          <a:p>
            <a:pPr marL="660161" lvl="1" indent="-330081" algn="just">
              <a:lnSpc>
                <a:spcPts val="4280"/>
              </a:lnSpc>
              <a:buFont typeface="Arial"/>
              <a:buChar char="•"/>
            </a:pPr>
            <a:r>
              <a:rPr lang="en-US" sz="3057">
                <a:solidFill>
                  <a:srgbClr val="1F222B"/>
                </a:solidFill>
                <a:latin typeface="Glacial Indifference"/>
              </a:rPr>
              <a:t>Music Composition</a:t>
            </a:r>
          </a:p>
          <a:p>
            <a:pPr marL="660161" lvl="1" indent="-330081" algn="just">
              <a:lnSpc>
                <a:spcPts val="4280"/>
              </a:lnSpc>
              <a:buFont typeface="Arial"/>
              <a:buChar char="•"/>
            </a:pPr>
            <a:r>
              <a:rPr lang="en-US" sz="3057">
                <a:solidFill>
                  <a:srgbClr val="1F222B"/>
                </a:solidFill>
                <a:latin typeface="Glacial Indifference"/>
              </a:rPr>
              <a:t>Photography</a:t>
            </a:r>
          </a:p>
          <a:p>
            <a:pPr marL="660161" lvl="1" indent="-330081" algn="just">
              <a:lnSpc>
                <a:spcPts val="4280"/>
              </a:lnSpc>
              <a:buFont typeface="Arial"/>
              <a:buChar char="•"/>
            </a:pPr>
            <a:r>
              <a:rPr lang="en-US" sz="3057">
                <a:solidFill>
                  <a:srgbClr val="1F222B"/>
                </a:solidFill>
                <a:latin typeface="Glacial Indifference"/>
              </a:rPr>
              <a:t>Visual Arts</a:t>
            </a:r>
          </a:p>
        </p:txBody>
      </p:sp>
      <p:sp>
        <p:nvSpPr>
          <p:cNvPr id="13" name="TextBox 13"/>
          <p:cNvSpPr txBox="1"/>
          <p:nvPr/>
        </p:nvSpPr>
        <p:spPr>
          <a:xfrm>
            <a:off x="9018611" y="4366178"/>
            <a:ext cx="5790365" cy="3236976"/>
          </a:xfrm>
          <a:prstGeom prst="rect">
            <a:avLst/>
          </a:prstGeom>
        </p:spPr>
        <p:txBody>
          <a:bodyPr lIns="0" tIns="0" rIns="0" bIns="0" rtlCol="0" anchor="t">
            <a:spAutoFit/>
          </a:bodyPr>
          <a:lstStyle/>
          <a:p>
            <a:pPr algn="just">
              <a:lnSpc>
                <a:spcPts val="4284"/>
              </a:lnSpc>
            </a:pPr>
            <a:r>
              <a:rPr lang="en-US" sz="3060">
                <a:solidFill>
                  <a:srgbClr val="1F222B"/>
                </a:solidFill>
                <a:latin typeface="Glacial Indifference Bold"/>
              </a:rPr>
              <a:t>Grade Divisions: </a:t>
            </a:r>
          </a:p>
          <a:p>
            <a:pPr marL="660654" lvl="1" indent="-330327" algn="just">
              <a:lnSpc>
                <a:spcPts val="4284"/>
              </a:lnSpc>
              <a:buFont typeface="Arial"/>
              <a:buChar char="•"/>
            </a:pPr>
            <a:r>
              <a:rPr lang="en-US" sz="3060">
                <a:solidFill>
                  <a:srgbClr val="1F222B"/>
                </a:solidFill>
                <a:latin typeface="Glacial Indifference"/>
              </a:rPr>
              <a:t>Primary: Pre-K thru Grade 2</a:t>
            </a:r>
          </a:p>
          <a:p>
            <a:pPr marL="660654" lvl="1" indent="-330327" algn="just">
              <a:lnSpc>
                <a:spcPts val="4284"/>
              </a:lnSpc>
              <a:buFont typeface="Arial"/>
              <a:buChar char="•"/>
            </a:pPr>
            <a:r>
              <a:rPr lang="en-US" sz="3060">
                <a:solidFill>
                  <a:srgbClr val="1F222B"/>
                </a:solidFill>
                <a:latin typeface="Glacial Indifference"/>
              </a:rPr>
              <a:t>Intermediate: Grade 3 – 5</a:t>
            </a:r>
          </a:p>
          <a:p>
            <a:pPr marL="660654" lvl="1" indent="-330327" algn="just">
              <a:lnSpc>
                <a:spcPts val="4284"/>
              </a:lnSpc>
              <a:buFont typeface="Arial"/>
              <a:buChar char="•"/>
            </a:pPr>
            <a:r>
              <a:rPr lang="en-US" sz="3060">
                <a:solidFill>
                  <a:srgbClr val="1F222B"/>
                </a:solidFill>
                <a:latin typeface="Glacial Indifference"/>
              </a:rPr>
              <a:t>Middle School: Grade 6 – 8</a:t>
            </a:r>
          </a:p>
          <a:p>
            <a:pPr marL="660654" lvl="1" indent="-330327" algn="just">
              <a:lnSpc>
                <a:spcPts val="4284"/>
              </a:lnSpc>
              <a:buFont typeface="Arial"/>
              <a:buChar char="•"/>
            </a:pPr>
            <a:r>
              <a:rPr lang="en-US" sz="3060">
                <a:solidFill>
                  <a:srgbClr val="1F222B"/>
                </a:solidFill>
                <a:latin typeface="Glacial Indifference"/>
              </a:rPr>
              <a:t>High School: Grade 9 – 12</a:t>
            </a:r>
          </a:p>
          <a:p>
            <a:pPr marL="660654" lvl="1" indent="-330327" algn="just">
              <a:lnSpc>
                <a:spcPts val="4284"/>
              </a:lnSpc>
              <a:buFont typeface="Arial"/>
              <a:buChar char="•"/>
            </a:pPr>
            <a:r>
              <a:rPr lang="en-US" sz="3060">
                <a:solidFill>
                  <a:srgbClr val="1F222B"/>
                </a:solidFill>
                <a:latin typeface="Glacial Indifference"/>
              </a:rPr>
              <a:t>Special Artist </a:t>
            </a:r>
          </a:p>
        </p:txBody>
      </p:sp>
      <p:sp>
        <p:nvSpPr>
          <p:cNvPr id="14" name="TextBox 14"/>
          <p:cNvSpPr txBox="1"/>
          <p:nvPr/>
        </p:nvSpPr>
        <p:spPr>
          <a:xfrm>
            <a:off x="2322761" y="3031807"/>
            <a:ext cx="13258352" cy="1132759"/>
          </a:xfrm>
          <a:prstGeom prst="rect">
            <a:avLst/>
          </a:prstGeom>
        </p:spPr>
        <p:txBody>
          <a:bodyPr lIns="0" tIns="0" rIns="0" bIns="0" rtlCol="0" anchor="t">
            <a:spAutoFit/>
          </a:bodyPr>
          <a:lstStyle/>
          <a:p>
            <a:pPr algn="just">
              <a:lnSpc>
                <a:spcPts val="4350"/>
              </a:lnSpc>
            </a:pPr>
            <a:r>
              <a:rPr lang="en-US" sz="4183">
                <a:solidFill>
                  <a:srgbClr val="000000"/>
                </a:solidFill>
                <a:latin typeface="Glacial Indifference Bold"/>
              </a:rPr>
              <a:t>All entries must be an original creation done by a single student for this year’s Reflections theme.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7683747" y="1663521"/>
            <a:ext cx="9895636" cy="8039127"/>
            <a:chOff x="0" y="0"/>
            <a:chExt cx="12334789" cy="10020674"/>
          </a:xfrm>
        </p:grpSpPr>
        <p:sp>
          <p:nvSpPr>
            <p:cNvPr id="3" name="Freeform 3"/>
            <p:cNvSpPr/>
            <p:nvPr/>
          </p:nvSpPr>
          <p:spPr>
            <a:xfrm>
              <a:off x="0" y="0"/>
              <a:ext cx="12334789" cy="10020674"/>
            </a:xfrm>
            <a:custGeom>
              <a:avLst/>
              <a:gdLst/>
              <a:ahLst/>
              <a:cxnLst/>
              <a:rect l="l" t="t" r="r" b="b"/>
              <a:pathLst>
                <a:path w="12334789" h="10020674">
                  <a:moveTo>
                    <a:pt x="12069359" y="0"/>
                  </a:moveTo>
                  <a:lnTo>
                    <a:pt x="265430" y="0"/>
                  </a:lnTo>
                  <a:cubicBezTo>
                    <a:pt x="265430" y="146050"/>
                    <a:pt x="147320" y="265430"/>
                    <a:pt x="0" y="265430"/>
                  </a:cubicBezTo>
                  <a:lnTo>
                    <a:pt x="0" y="9755244"/>
                  </a:lnTo>
                  <a:cubicBezTo>
                    <a:pt x="146050" y="9755244"/>
                    <a:pt x="265430" y="9873354"/>
                    <a:pt x="265430" y="10020674"/>
                  </a:cubicBezTo>
                  <a:lnTo>
                    <a:pt x="12069359" y="10020674"/>
                  </a:lnTo>
                  <a:cubicBezTo>
                    <a:pt x="12069359" y="9874624"/>
                    <a:pt x="12187469" y="9755244"/>
                    <a:pt x="12334789" y="9755244"/>
                  </a:cubicBezTo>
                  <a:lnTo>
                    <a:pt x="12334789" y="265430"/>
                  </a:lnTo>
                  <a:cubicBezTo>
                    <a:pt x="12188739" y="265430"/>
                    <a:pt x="12069359" y="147320"/>
                    <a:pt x="12069359" y="0"/>
                  </a:cubicBezTo>
                  <a:close/>
                </a:path>
              </a:pathLst>
            </a:custGeom>
            <a:solidFill>
              <a:srgbClr val="FFFFFF"/>
            </a:solidFill>
          </p:spPr>
          <p:txBody>
            <a:bodyPr/>
            <a:lstStyle/>
            <a:p>
              <a:endParaRPr lang="en-US"/>
            </a:p>
          </p:txBody>
        </p:sp>
      </p:grpSp>
      <p:sp>
        <p:nvSpPr>
          <p:cNvPr id="4" name="Freeform 4"/>
          <p:cNvSpPr/>
          <p:nvPr/>
        </p:nvSpPr>
        <p:spPr>
          <a:xfrm>
            <a:off x="7913693" y="2199657"/>
            <a:ext cx="9665690" cy="7502992"/>
          </a:xfrm>
          <a:custGeom>
            <a:avLst/>
            <a:gdLst/>
            <a:ahLst/>
            <a:cxnLst/>
            <a:rect l="l" t="t" r="r" b="b"/>
            <a:pathLst>
              <a:path w="9665690" h="7502992">
                <a:moveTo>
                  <a:pt x="0" y="0"/>
                </a:moveTo>
                <a:lnTo>
                  <a:pt x="9665690" y="0"/>
                </a:lnTo>
                <a:lnTo>
                  <a:pt x="9665690" y="7502992"/>
                </a:lnTo>
                <a:lnTo>
                  <a:pt x="0" y="7502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4286206" y="7023471"/>
            <a:ext cx="2927824" cy="2551739"/>
          </a:xfrm>
          <a:custGeom>
            <a:avLst/>
            <a:gdLst/>
            <a:ahLst/>
            <a:cxnLst/>
            <a:rect l="l" t="t" r="r" b="b"/>
            <a:pathLst>
              <a:path w="2927824" h="2551739">
                <a:moveTo>
                  <a:pt x="0" y="0"/>
                </a:moveTo>
                <a:lnTo>
                  <a:pt x="2927823" y="0"/>
                </a:lnTo>
                <a:lnTo>
                  <a:pt x="2927823" y="2551739"/>
                </a:lnTo>
                <a:lnTo>
                  <a:pt x="0" y="2551739"/>
                </a:lnTo>
                <a:lnTo>
                  <a:pt x="0" y="0"/>
                </a:lnTo>
                <a:close/>
              </a:path>
            </a:pathLst>
          </a:custGeom>
          <a:blipFill>
            <a:blip r:embed="rId4"/>
            <a:stretch>
              <a:fillRect t="-18349"/>
            </a:stretch>
          </a:blipFill>
        </p:spPr>
        <p:txBody>
          <a:bodyPr/>
          <a:lstStyle/>
          <a:p>
            <a:endParaRPr lang="en-US"/>
          </a:p>
        </p:txBody>
      </p:sp>
      <p:sp>
        <p:nvSpPr>
          <p:cNvPr id="6" name="Freeform 6"/>
          <p:cNvSpPr/>
          <p:nvPr/>
        </p:nvSpPr>
        <p:spPr>
          <a:xfrm>
            <a:off x="12169252" y="3278037"/>
            <a:ext cx="2701478" cy="5687840"/>
          </a:xfrm>
          <a:custGeom>
            <a:avLst/>
            <a:gdLst/>
            <a:ahLst/>
            <a:cxnLst/>
            <a:rect l="l" t="t" r="r" b="b"/>
            <a:pathLst>
              <a:path w="2701478" h="5687840">
                <a:moveTo>
                  <a:pt x="0" y="0"/>
                </a:moveTo>
                <a:lnTo>
                  <a:pt x="2701479" y="0"/>
                </a:lnTo>
                <a:lnTo>
                  <a:pt x="2701479" y="5687840"/>
                </a:lnTo>
                <a:lnTo>
                  <a:pt x="0" y="5687840"/>
                </a:lnTo>
                <a:lnTo>
                  <a:pt x="0" y="0"/>
                </a:lnTo>
                <a:close/>
              </a:path>
            </a:pathLst>
          </a:custGeom>
          <a:blipFill>
            <a:blip r:embed="rId5"/>
            <a:stretch>
              <a:fillRect/>
            </a:stretch>
          </a:blipFill>
        </p:spPr>
        <p:txBody>
          <a:bodyPr/>
          <a:lstStyle/>
          <a:p>
            <a:endParaRPr lang="en-US"/>
          </a:p>
        </p:txBody>
      </p:sp>
      <p:sp>
        <p:nvSpPr>
          <p:cNvPr id="7" name="Freeform 7"/>
          <p:cNvSpPr/>
          <p:nvPr/>
        </p:nvSpPr>
        <p:spPr>
          <a:xfrm>
            <a:off x="14383361" y="2756191"/>
            <a:ext cx="2733513" cy="4710429"/>
          </a:xfrm>
          <a:custGeom>
            <a:avLst/>
            <a:gdLst/>
            <a:ahLst/>
            <a:cxnLst/>
            <a:rect l="l" t="t" r="r" b="b"/>
            <a:pathLst>
              <a:path w="2733513" h="4710429">
                <a:moveTo>
                  <a:pt x="0" y="0"/>
                </a:moveTo>
                <a:lnTo>
                  <a:pt x="2733513" y="0"/>
                </a:lnTo>
                <a:lnTo>
                  <a:pt x="2733513" y="4710429"/>
                </a:lnTo>
                <a:lnTo>
                  <a:pt x="0" y="4710429"/>
                </a:lnTo>
                <a:lnTo>
                  <a:pt x="0" y="0"/>
                </a:lnTo>
                <a:close/>
              </a:path>
            </a:pathLst>
          </a:custGeom>
          <a:blipFill>
            <a:blip r:embed="rId6"/>
            <a:stretch>
              <a:fillRect/>
            </a:stretch>
          </a:blipFill>
        </p:spPr>
        <p:txBody>
          <a:bodyPr/>
          <a:lstStyle/>
          <a:p>
            <a:endParaRPr lang="en-US"/>
          </a:p>
        </p:txBody>
      </p:sp>
      <p:sp>
        <p:nvSpPr>
          <p:cNvPr id="8" name="Freeform 8"/>
          <p:cNvSpPr/>
          <p:nvPr/>
        </p:nvSpPr>
        <p:spPr>
          <a:xfrm>
            <a:off x="9843140" y="5509190"/>
            <a:ext cx="3138078" cy="3407963"/>
          </a:xfrm>
          <a:custGeom>
            <a:avLst/>
            <a:gdLst/>
            <a:ahLst/>
            <a:cxnLst/>
            <a:rect l="l" t="t" r="r" b="b"/>
            <a:pathLst>
              <a:path w="3138078" h="3407963">
                <a:moveTo>
                  <a:pt x="0" y="0"/>
                </a:moveTo>
                <a:lnTo>
                  <a:pt x="3138078" y="0"/>
                </a:lnTo>
                <a:lnTo>
                  <a:pt x="3138078" y="3407963"/>
                </a:lnTo>
                <a:lnTo>
                  <a:pt x="0" y="3407963"/>
                </a:lnTo>
                <a:lnTo>
                  <a:pt x="0" y="0"/>
                </a:lnTo>
                <a:close/>
              </a:path>
            </a:pathLst>
          </a:custGeom>
          <a:blipFill>
            <a:blip r:embed="rId7"/>
            <a:stretch>
              <a:fillRect/>
            </a:stretch>
          </a:blipFill>
        </p:spPr>
        <p:txBody>
          <a:bodyPr/>
          <a:lstStyle/>
          <a:p>
            <a:endParaRPr lang="en-US"/>
          </a:p>
        </p:txBody>
      </p:sp>
      <p:sp>
        <p:nvSpPr>
          <p:cNvPr id="9" name="Freeform 9"/>
          <p:cNvSpPr/>
          <p:nvPr/>
        </p:nvSpPr>
        <p:spPr>
          <a:xfrm>
            <a:off x="7683747" y="4960248"/>
            <a:ext cx="2741997" cy="3956905"/>
          </a:xfrm>
          <a:custGeom>
            <a:avLst/>
            <a:gdLst/>
            <a:ahLst/>
            <a:cxnLst/>
            <a:rect l="l" t="t" r="r" b="b"/>
            <a:pathLst>
              <a:path w="2741997" h="3956905">
                <a:moveTo>
                  <a:pt x="0" y="0"/>
                </a:moveTo>
                <a:lnTo>
                  <a:pt x="2741997" y="0"/>
                </a:lnTo>
                <a:lnTo>
                  <a:pt x="2741997" y="3956905"/>
                </a:lnTo>
                <a:lnTo>
                  <a:pt x="0" y="3956905"/>
                </a:lnTo>
                <a:lnTo>
                  <a:pt x="0" y="0"/>
                </a:lnTo>
                <a:close/>
              </a:path>
            </a:pathLst>
          </a:custGeom>
          <a:blipFill>
            <a:blip r:embed="rId8"/>
            <a:stretch>
              <a:fillRect l="-31451" t="-24216" r="-46827"/>
            </a:stretch>
          </a:blipFill>
        </p:spPr>
        <p:txBody>
          <a:bodyPr/>
          <a:lstStyle/>
          <a:p>
            <a:endParaRPr lang="en-US"/>
          </a:p>
        </p:txBody>
      </p:sp>
      <p:sp>
        <p:nvSpPr>
          <p:cNvPr id="10" name="TextBox 10"/>
          <p:cNvSpPr txBox="1"/>
          <p:nvPr/>
        </p:nvSpPr>
        <p:spPr>
          <a:xfrm>
            <a:off x="0" y="227013"/>
            <a:ext cx="18035726" cy="996467"/>
          </a:xfrm>
          <a:prstGeom prst="rect">
            <a:avLst/>
          </a:prstGeom>
        </p:spPr>
        <p:txBody>
          <a:bodyPr lIns="0" tIns="0" rIns="0" bIns="0" rtlCol="0" anchor="t">
            <a:spAutoFit/>
          </a:bodyPr>
          <a:lstStyle/>
          <a:p>
            <a:pPr algn="ctr">
              <a:lnSpc>
                <a:spcPts val="7864"/>
              </a:lnSpc>
            </a:pPr>
            <a:r>
              <a:rPr lang="en-US" sz="6780">
                <a:solidFill>
                  <a:srgbClr val="FFFFFF"/>
                </a:solidFill>
                <a:latin typeface="Playfair Display Heavy"/>
              </a:rPr>
              <a:t>DANCE CHOREOGRAPHY CATEGORY</a:t>
            </a:r>
          </a:p>
        </p:txBody>
      </p:sp>
      <p:sp>
        <p:nvSpPr>
          <p:cNvPr id="11" name="TextBox 11"/>
          <p:cNvSpPr txBox="1"/>
          <p:nvPr/>
        </p:nvSpPr>
        <p:spPr>
          <a:xfrm>
            <a:off x="629279" y="1907718"/>
            <a:ext cx="6262104" cy="4481272"/>
          </a:xfrm>
          <a:prstGeom prst="rect">
            <a:avLst/>
          </a:prstGeom>
        </p:spPr>
        <p:txBody>
          <a:bodyPr lIns="0" tIns="0" rIns="0" bIns="0" rtlCol="0" anchor="t">
            <a:spAutoFit/>
          </a:bodyPr>
          <a:lstStyle/>
          <a:p>
            <a:pPr algn="just">
              <a:lnSpc>
                <a:spcPts val="4475"/>
              </a:lnSpc>
            </a:pPr>
            <a:r>
              <a:rPr lang="en-US" sz="3196">
                <a:solidFill>
                  <a:srgbClr val="FDFAF0"/>
                </a:solidFill>
                <a:latin typeface="Glacial Indifference Bold"/>
              </a:rPr>
              <a:t>Key  Points :</a:t>
            </a:r>
          </a:p>
          <a:p>
            <a:pPr algn="just">
              <a:lnSpc>
                <a:spcPts val="4475"/>
              </a:lnSpc>
            </a:pPr>
            <a:r>
              <a:rPr lang="en-US" sz="3196">
                <a:solidFill>
                  <a:srgbClr val="FDFAF0"/>
                </a:solidFill>
                <a:latin typeface="Glacial Indifference"/>
              </a:rPr>
              <a:t>Solo and ensemble works of all dance styles are accepted. Entrant must be the choreographer and may also be the performer, or one of the performers. If background music is used, cite it on the entry form.</a:t>
            </a:r>
          </a:p>
        </p:txBody>
      </p:sp>
      <p:sp>
        <p:nvSpPr>
          <p:cNvPr id="12" name="TextBox 12"/>
          <p:cNvSpPr txBox="1"/>
          <p:nvPr/>
        </p:nvSpPr>
        <p:spPr>
          <a:xfrm>
            <a:off x="600188" y="6696187"/>
            <a:ext cx="6912109" cy="2223770"/>
          </a:xfrm>
          <a:prstGeom prst="rect">
            <a:avLst/>
          </a:prstGeom>
        </p:spPr>
        <p:txBody>
          <a:bodyPr lIns="0" tIns="0" rIns="0" bIns="0" rtlCol="0" anchor="t">
            <a:spAutoFit/>
          </a:bodyPr>
          <a:lstStyle/>
          <a:p>
            <a:pPr algn="just">
              <a:lnSpc>
                <a:spcPts val="4480"/>
              </a:lnSpc>
            </a:pPr>
            <a:r>
              <a:rPr lang="en-US" sz="3200">
                <a:solidFill>
                  <a:srgbClr val="FDFAF0"/>
                </a:solidFill>
                <a:latin typeface="Glacial Indifference Bold"/>
              </a:rPr>
              <a:t>Video Requirements :</a:t>
            </a:r>
          </a:p>
          <a:p>
            <a:pPr marL="690881" lvl="1" indent="-345440" algn="just">
              <a:lnSpc>
                <a:spcPts val="4480"/>
              </a:lnSpc>
              <a:buFont typeface="Arial"/>
              <a:buChar char="•"/>
            </a:pPr>
            <a:r>
              <a:rPr lang="en-US" sz="3200">
                <a:solidFill>
                  <a:srgbClr val="FDFAF0"/>
                </a:solidFill>
                <a:latin typeface="Glacial Indifference"/>
              </a:rPr>
              <a:t>Length must not exceed 5 minutes</a:t>
            </a:r>
          </a:p>
          <a:p>
            <a:pPr marL="690881" lvl="1" indent="-345440" algn="just">
              <a:lnSpc>
                <a:spcPts val="4480"/>
              </a:lnSpc>
              <a:buFont typeface="Arial"/>
              <a:buChar char="•"/>
            </a:pPr>
            <a:r>
              <a:rPr lang="en-US" sz="3200">
                <a:solidFill>
                  <a:srgbClr val="FDFAF0"/>
                </a:solidFill>
                <a:latin typeface="Glacial Indifference"/>
              </a:rPr>
              <a:t>File size 1000MB or less </a:t>
            </a:r>
          </a:p>
          <a:p>
            <a:pPr marL="690881" lvl="1" indent="-345440" algn="just">
              <a:lnSpc>
                <a:spcPts val="4480"/>
              </a:lnSpc>
              <a:buFont typeface="Arial"/>
              <a:buChar char="•"/>
            </a:pPr>
            <a:r>
              <a:rPr lang="en-US" sz="3200">
                <a:solidFill>
                  <a:srgbClr val="FDFAF0"/>
                </a:solidFill>
                <a:latin typeface="Glacial Indifference"/>
              </a:rPr>
              <a:t>Accepted formats: AVI, MP4, MOV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3126029" y="1345092"/>
            <a:ext cx="3696556" cy="8281855"/>
            <a:chOff x="0" y="0"/>
            <a:chExt cx="4928741" cy="11042473"/>
          </a:xfrm>
        </p:grpSpPr>
        <p:sp>
          <p:nvSpPr>
            <p:cNvPr id="3" name="Freeform 3"/>
            <p:cNvSpPr/>
            <p:nvPr/>
          </p:nvSpPr>
          <p:spPr>
            <a:xfrm>
              <a:off x="0" y="3300092"/>
              <a:ext cx="4928741" cy="4127821"/>
            </a:xfrm>
            <a:custGeom>
              <a:avLst/>
              <a:gdLst/>
              <a:ahLst/>
              <a:cxnLst/>
              <a:rect l="l" t="t" r="r" b="b"/>
              <a:pathLst>
                <a:path w="4928741" h="4127821">
                  <a:moveTo>
                    <a:pt x="0" y="0"/>
                  </a:moveTo>
                  <a:lnTo>
                    <a:pt x="4928741" y="0"/>
                  </a:lnTo>
                  <a:lnTo>
                    <a:pt x="4928741" y="4127821"/>
                  </a:lnTo>
                  <a:lnTo>
                    <a:pt x="0" y="4127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0"/>
              <a:ext cx="4928741" cy="4127821"/>
            </a:xfrm>
            <a:custGeom>
              <a:avLst/>
              <a:gdLst/>
              <a:ahLst/>
              <a:cxnLst/>
              <a:rect l="l" t="t" r="r" b="b"/>
              <a:pathLst>
                <a:path w="4928741" h="4127821">
                  <a:moveTo>
                    <a:pt x="0" y="0"/>
                  </a:moveTo>
                  <a:lnTo>
                    <a:pt x="4928741" y="0"/>
                  </a:lnTo>
                  <a:lnTo>
                    <a:pt x="4928741" y="4127821"/>
                  </a:lnTo>
                  <a:lnTo>
                    <a:pt x="0" y="4127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6914652"/>
              <a:ext cx="4928741" cy="4127821"/>
            </a:xfrm>
            <a:custGeom>
              <a:avLst/>
              <a:gdLst/>
              <a:ahLst/>
              <a:cxnLst/>
              <a:rect l="l" t="t" r="r" b="b"/>
              <a:pathLst>
                <a:path w="4928741" h="4127821">
                  <a:moveTo>
                    <a:pt x="0" y="0"/>
                  </a:moveTo>
                  <a:lnTo>
                    <a:pt x="4928741" y="0"/>
                  </a:lnTo>
                  <a:lnTo>
                    <a:pt x="4928741" y="4127821"/>
                  </a:lnTo>
                  <a:lnTo>
                    <a:pt x="0" y="41278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29080" y="681874"/>
              <a:ext cx="4458300" cy="2725625"/>
            </a:xfrm>
            <a:custGeom>
              <a:avLst/>
              <a:gdLst/>
              <a:ahLst/>
              <a:cxnLst/>
              <a:rect l="l" t="t" r="r" b="b"/>
              <a:pathLst>
                <a:path w="4458300" h="2725625">
                  <a:moveTo>
                    <a:pt x="0" y="0"/>
                  </a:moveTo>
                  <a:lnTo>
                    <a:pt x="4458300" y="0"/>
                  </a:lnTo>
                  <a:lnTo>
                    <a:pt x="4458300" y="2725624"/>
                  </a:lnTo>
                  <a:lnTo>
                    <a:pt x="0" y="2725624"/>
                  </a:lnTo>
                  <a:lnTo>
                    <a:pt x="0" y="0"/>
                  </a:lnTo>
                  <a:close/>
                </a:path>
              </a:pathLst>
            </a:custGeom>
            <a:blipFill>
              <a:blip r:embed="rId4"/>
              <a:stretch>
                <a:fillRect l="-3993" r="-4934"/>
              </a:stretch>
            </a:blipFill>
          </p:spPr>
          <p:txBody>
            <a:bodyPr/>
            <a:lstStyle/>
            <a:p>
              <a:endParaRPr lang="en-US"/>
            </a:p>
          </p:txBody>
        </p:sp>
        <p:sp>
          <p:nvSpPr>
            <p:cNvPr id="7" name="Freeform 7"/>
            <p:cNvSpPr/>
            <p:nvPr/>
          </p:nvSpPr>
          <p:spPr>
            <a:xfrm>
              <a:off x="229080" y="4040645"/>
              <a:ext cx="4458300" cy="2699371"/>
            </a:xfrm>
            <a:custGeom>
              <a:avLst/>
              <a:gdLst/>
              <a:ahLst/>
              <a:cxnLst/>
              <a:rect l="l" t="t" r="r" b="b"/>
              <a:pathLst>
                <a:path w="4458300" h="2699371">
                  <a:moveTo>
                    <a:pt x="0" y="0"/>
                  </a:moveTo>
                  <a:lnTo>
                    <a:pt x="4458300" y="0"/>
                  </a:lnTo>
                  <a:lnTo>
                    <a:pt x="4458300" y="2699371"/>
                  </a:lnTo>
                  <a:lnTo>
                    <a:pt x="0" y="2699371"/>
                  </a:lnTo>
                  <a:lnTo>
                    <a:pt x="0" y="0"/>
                  </a:lnTo>
                  <a:close/>
                </a:path>
              </a:pathLst>
            </a:custGeom>
            <a:blipFill>
              <a:blip r:embed="rId5"/>
              <a:stretch>
                <a:fillRect l="-24150" t="-21431" r="-20396" b="-12077"/>
              </a:stretch>
            </a:blipFill>
          </p:spPr>
          <p:txBody>
            <a:bodyPr/>
            <a:lstStyle/>
            <a:p>
              <a:endParaRPr lang="en-US"/>
            </a:p>
          </p:txBody>
        </p:sp>
        <p:sp>
          <p:nvSpPr>
            <p:cNvPr id="8" name="Freeform 8"/>
            <p:cNvSpPr/>
            <p:nvPr/>
          </p:nvSpPr>
          <p:spPr>
            <a:xfrm>
              <a:off x="229080" y="7616316"/>
              <a:ext cx="4458300" cy="2684828"/>
            </a:xfrm>
            <a:custGeom>
              <a:avLst/>
              <a:gdLst/>
              <a:ahLst/>
              <a:cxnLst/>
              <a:rect l="l" t="t" r="r" b="b"/>
              <a:pathLst>
                <a:path w="4458300" h="2684828">
                  <a:moveTo>
                    <a:pt x="0" y="0"/>
                  </a:moveTo>
                  <a:lnTo>
                    <a:pt x="4458300" y="0"/>
                  </a:lnTo>
                  <a:lnTo>
                    <a:pt x="4458300" y="2684828"/>
                  </a:lnTo>
                  <a:lnTo>
                    <a:pt x="0" y="2684828"/>
                  </a:lnTo>
                  <a:lnTo>
                    <a:pt x="0" y="0"/>
                  </a:lnTo>
                  <a:close/>
                </a:path>
              </a:pathLst>
            </a:custGeom>
            <a:blipFill>
              <a:blip r:embed="rId6"/>
              <a:stretch>
                <a:fillRect l="-3773" r="-3773"/>
              </a:stretch>
            </a:blipFill>
          </p:spPr>
          <p:txBody>
            <a:bodyPr/>
            <a:lstStyle/>
            <a:p>
              <a:endParaRPr lang="en-US"/>
            </a:p>
          </p:txBody>
        </p:sp>
      </p:grpSp>
      <p:grpSp>
        <p:nvGrpSpPr>
          <p:cNvPr id="9" name="Group 9"/>
          <p:cNvGrpSpPr/>
          <p:nvPr/>
        </p:nvGrpSpPr>
        <p:grpSpPr>
          <a:xfrm rot="-10800000">
            <a:off x="7857712" y="1345092"/>
            <a:ext cx="7818722" cy="8281855"/>
            <a:chOff x="0" y="0"/>
            <a:chExt cx="6435443" cy="6816639"/>
          </a:xfrm>
        </p:grpSpPr>
        <p:sp>
          <p:nvSpPr>
            <p:cNvPr id="10" name="Freeform 10"/>
            <p:cNvSpPr/>
            <p:nvPr/>
          </p:nvSpPr>
          <p:spPr>
            <a:xfrm>
              <a:off x="0" y="0"/>
              <a:ext cx="6435443" cy="6816639"/>
            </a:xfrm>
            <a:custGeom>
              <a:avLst/>
              <a:gdLst/>
              <a:ahLst/>
              <a:cxnLst/>
              <a:rect l="l" t="t" r="r" b="b"/>
              <a:pathLst>
                <a:path w="6435443" h="6816639">
                  <a:moveTo>
                    <a:pt x="6170013" y="0"/>
                  </a:moveTo>
                  <a:lnTo>
                    <a:pt x="265430" y="0"/>
                  </a:lnTo>
                  <a:cubicBezTo>
                    <a:pt x="265430" y="146050"/>
                    <a:pt x="147320" y="265430"/>
                    <a:pt x="0" y="265430"/>
                  </a:cubicBezTo>
                  <a:lnTo>
                    <a:pt x="0" y="6551209"/>
                  </a:lnTo>
                  <a:cubicBezTo>
                    <a:pt x="146050" y="6551209"/>
                    <a:pt x="265430" y="6669319"/>
                    <a:pt x="265430" y="6816639"/>
                  </a:cubicBezTo>
                  <a:lnTo>
                    <a:pt x="6170013" y="6816639"/>
                  </a:lnTo>
                  <a:cubicBezTo>
                    <a:pt x="6170013" y="6670589"/>
                    <a:pt x="6288123" y="6551209"/>
                    <a:pt x="6435443" y="6551209"/>
                  </a:cubicBezTo>
                  <a:lnTo>
                    <a:pt x="6435443" y="265430"/>
                  </a:lnTo>
                  <a:cubicBezTo>
                    <a:pt x="6289393" y="265430"/>
                    <a:pt x="6170013" y="147320"/>
                    <a:pt x="6170013" y="0"/>
                  </a:cubicBezTo>
                  <a:close/>
                </a:path>
              </a:pathLst>
            </a:custGeom>
            <a:solidFill>
              <a:srgbClr val="FFFFFF"/>
            </a:solidFill>
          </p:spPr>
          <p:txBody>
            <a:bodyPr/>
            <a:lstStyle/>
            <a:p>
              <a:endParaRPr lang="en-US"/>
            </a:p>
          </p:txBody>
        </p:sp>
      </p:grpSp>
      <p:sp>
        <p:nvSpPr>
          <p:cNvPr id="11" name="TextBox 11"/>
          <p:cNvSpPr txBox="1"/>
          <p:nvPr/>
        </p:nvSpPr>
        <p:spPr>
          <a:xfrm>
            <a:off x="195124" y="199059"/>
            <a:ext cx="18035726" cy="996467"/>
          </a:xfrm>
          <a:prstGeom prst="rect">
            <a:avLst/>
          </a:prstGeom>
        </p:spPr>
        <p:txBody>
          <a:bodyPr lIns="0" tIns="0" rIns="0" bIns="0" rtlCol="0" anchor="t">
            <a:spAutoFit/>
          </a:bodyPr>
          <a:lstStyle/>
          <a:p>
            <a:pPr algn="ctr">
              <a:lnSpc>
                <a:spcPts val="7864"/>
              </a:lnSpc>
            </a:pPr>
            <a:r>
              <a:rPr lang="en-US" sz="6780">
                <a:solidFill>
                  <a:srgbClr val="FFFFFF"/>
                </a:solidFill>
                <a:latin typeface="Playfair Display Heavy"/>
              </a:rPr>
              <a:t>FILM PRODUCTION CATEGORY</a:t>
            </a:r>
          </a:p>
        </p:txBody>
      </p:sp>
      <p:sp>
        <p:nvSpPr>
          <p:cNvPr id="12" name="TextBox 12"/>
          <p:cNvSpPr txBox="1"/>
          <p:nvPr/>
        </p:nvSpPr>
        <p:spPr>
          <a:xfrm>
            <a:off x="8276525" y="1588642"/>
            <a:ext cx="6912109" cy="4481272"/>
          </a:xfrm>
          <a:prstGeom prst="rect">
            <a:avLst/>
          </a:prstGeom>
        </p:spPr>
        <p:txBody>
          <a:bodyPr lIns="0" tIns="0" rIns="0" bIns="0" rtlCol="0" anchor="t">
            <a:spAutoFit/>
          </a:bodyPr>
          <a:lstStyle/>
          <a:p>
            <a:pPr algn="just">
              <a:lnSpc>
                <a:spcPts val="4475"/>
              </a:lnSpc>
            </a:pPr>
            <a:r>
              <a:rPr lang="en-US" sz="3196">
                <a:solidFill>
                  <a:srgbClr val="1F222B"/>
                </a:solidFill>
                <a:latin typeface="Glacial Indifference Bold"/>
              </a:rPr>
              <a:t>Key  Points :</a:t>
            </a:r>
          </a:p>
          <a:p>
            <a:pPr algn="just">
              <a:lnSpc>
                <a:spcPts val="4475"/>
              </a:lnSpc>
            </a:pPr>
            <a:r>
              <a:rPr lang="en-US" sz="3196">
                <a:solidFill>
                  <a:srgbClr val="1F222B"/>
                </a:solidFill>
                <a:latin typeface="Glacial Indifference"/>
              </a:rPr>
              <a:t>Accepted short film styles include: Animation, narrative, documentary, experimental or media presentation. All screenwriting, directing and editing must be done by the student producer. If background music is used, cite it on the entry form.</a:t>
            </a:r>
          </a:p>
        </p:txBody>
      </p:sp>
      <p:sp>
        <p:nvSpPr>
          <p:cNvPr id="13" name="TextBox 13"/>
          <p:cNvSpPr txBox="1"/>
          <p:nvPr/>
        </p:nvSpPr>
        <p:spPr>
          <a:xfrm>
            <a:off x="8345512" y="6472555"/>
            <a:ext cx="7330922" cy="2785745"/>
          </a:xfrm>
          <a:prstGeom prst="rect">
            <a:avLst/>
          </a:prstGeom>
        </p:spPr>
        <p:txBody>
          <a:bodyPr lIns="0" tIns="0" rIns="0" bIns="0" rtlCol="0" anchor="t">
            <a:spAutoFit/>
          </a:bodyPr>
          <a:lstStyle/>
          <a:p>
            <a:pPr algn="just">
              <a:lnSpc>
                <a:spcPts val="4480"/>
              </a:lnSpc>
            </a:pPr>
            <a:r>
              <a:rPr lang="en-US" sz="3200">
                <a:solidFill>
                  <a:srgbClr val="1F222B"/>
                </a:solidFill>
                <a:latin typeface="Glacial Indifference Bold"/>
              </a:rPr>
              <a:t>Video Requirements :</a:t>
            </a:r>
          </a:p>
          <a:p>
            <a:pPr marL="690881" lvl="1" indent="-345440" algn="just">
              <a:lnSpc>
                <a:spcPts val="4480"/>
              </a:lnSpc>
              <a:buFont typeface="Arial"/>
              <a:buChar char="•"/>
            </a:pPr>
            <a:r>
              <a:rPr lang="en-US" sz="3200">
                <a:solidFill>
                  <a:srgbClr val="1F222B"/>
                </a:solidFill>
                <a:latin typeface="Glacial Indifference"/>
              </a:rPr>
              <a:t>Length must not exceed 5 minutes</a:t>
            </a:r>
          </a:p>
          <a:p>
            <a:pPr marL="690881" lvl="1" indent="-345440" algn="just">
              <a:lnSpc>
                <a:spcPts val="4480"/>
              </a:lnSpc>
              <a:buFont typeface="Arial"/>
              <a:buChar char="•"/>
            </a:pPr>
            <a:r>
              <a:rPr lang="en-US" sz="3200">
                <a:solidFill>
                  <a:srgbClr val="1F222B"/>
                </a:solidFill>
                <a:latin typeface="Glacial Indifference"/>
              </a:rPr>
              <a:t>File size 1000MB or less </a:t>
            </a:r>
          </a:p>
          <a:p>
            <a:pPr marL="690881" lvl="1" indent="-345440" algn="just">
              <a:lnSpc>
                <a:spcPts val="4480"/>
              </a:lnSpc>
              <a:buFont typeface="Arial"/>
              <a:buChar char="•"/>
            </a:pPr>
            <a:r>
              <a:rPr lang="en-US" sz="3200">
                <a:solidFill>
                  <a:srgbClr val="1F222B"/>
                </a:solidFill>
                <a:latin typeface="Glacial Indifference"/>
              </a:rPr>
              <a:t>Accepted formats: AVI, MP4, MOV</a:t>
            </a:r>
          </a:p>
          <a:p>
            <a:pPr marL="690881" lvl="1" indent="-345440" algn="just">
              <a:lnSpc>
                <a:spcPts val="4480"/>
              </a:lnSpc>
              <a:buFont typeface="Arial"/>
              <a:buChar char="•"/>
            </a:pPr>
            <a:r>
              <a:rPr lang="en-US" sz="3200">
                <a:solidFill>
                  <a:srgbClr val="1F222B"/>
                </a:solidFill>
                <a:latin typeface="Glacial Indifference"/>
              </a:rPr>
              <a:t>Use of PowerPoint is prohibited.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Freeform 2"/>
          <p:cNvSpPr/>
          <p:nvPr/>
        </p:nvSpPr>
        <p:spPr>
          <a:xfrm>
            <a:off x="10639065" y="1542712"/>
            <a:ext cx="6989998" cy="8151601"/>
          </a:xfrm>
          <a:custGeom>
            <a:avLst/>
            <a:gdLst/>
            <a:ahLst/>
            <a:cxnLst/>
            <a:rect l="l" t="t" r="r" b="b"/>
            <a:pathLst>
              <a:path w="6989998" h="8151601">
                <a:moveTo>
                  <a:pt x="0" y="0"/>
                </a:moveTo>
                <a:lnTo>
                  <a:pt x="6989998" y="0"/>
                </a:lnTo>
                <a:lnTo>
                  <a:pt x="6989998" y="8151601"/>
                </a:lnTo>
                <a:lnTo>
                  <a:pt x="0" y="8151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52274" y="199059"/>
            <a:ext cx="18035726" cy="996467"/>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LITERATURE CATEGORY</a:t>
            </a:r>
          </a:p>
        </p:txBody>
      </p:sp>
      <p:grpSp>
        <p:nvGrpSpPr>
          <p:cNvPr id="4" name="Group 4"/>
          <p:cNvGrpSpPr/>
          <p:nvPr/>
        </p:nvGrpSpPr>
        <p:grpSpPr>
          <a:xfrm rot="-10800000">
            <a:off x="1028700" y="1412459"/>
            <a:ext cx="9203514" cy="8281855"/>
            <a:chOff x="0" y="0"/>
            <a:chExt cx="7575239" cy="6816639"/>
          </a:xfrm>
        </p:grpSpPr>
        <p:sp>
          <p:nvSpPr>
            <p:cNvPr id="5" name="Freeform 5"/>
            <p:cNvSpPr/>
            <p:nvPr/>
          </p:nvSpPr>
          <p:spPr>
            <a:xfrm>
              <a:off x="0" y="0"/>
              <a:ext cx="7575239" cy="6816639"/>
            </a:xfrm>
            <a:custGeom>
              <a:avLst/>
              <a:gdLst/>
              <a:ahLst/>
              <a:cxnLst/>
              <a:rect l="l" t="t" r="r" b="b"/>
              <a:pathLst>
                <a:path w="7575239" h="6816639">
                  <a:moveTo>
                    <a:pt x="7309810" y="0"/>
                  </a:moveTo>
                  <a:lnTo>
                    <a:pt x="265430" y="0"/>
                  </a:lnTo>
                  <a:cubicBezTo>
                    <a:pt x="265430" y="146050"/>
                    <a:pt x="147320" y="265430"/>
                    <a:pt x="0" y="265430"/>
                  </a:cubicBezTo>
                  <a:lnTo>
                    <a:pt x="0" y="6551209"/>
                  </a:lnTo>
                  <a:cubicBezTo>
                    <a:pt x="146050" y="6551209"/>
                    <a:pt x="265430" y="6669319"/>
                    <a:pt x="265430" y="6816639"/>
                  </a:cubicBezTo>
                  <a:lnTo>
                    <a:pt x="7309810" y="6816639"/>
                  </a:lnTo>
                  <a:cubicBezTo>
                    <a:pt x="7309810" y="6670589"/>
                    <a:pt x="7427919" y="6551209"/>
                    <a:pt x="7575239" y="6551209"/>
                  </a:cubicBezTo>
                  <a:lnTo>
                    <a:pt x="7575239" y="265430"/>
                  </a:lnTo>
                  <a:cubicBezTo>
                    <a:pt x="7429189" y="265430"/>
                    <a:pt x="7309810" y="147320"/>
                    <a:pt x="7309810" y="0"/>
                  </a:cubicBezTo>
                  <a:close/>
                </a:path>
              </a:pathLst>
            </a:custGeom>
            <a:solidFill>
              <a:srgbClr val="FFFFFF"/>
            </a:solidFill>
          </p:spPr>
          <p:txBody>
            <a:bodyPr/>
            <a:lstStyle/>
            <a:p>
              <a:endParaRPr lang="en-US"/>
            </a:p>
          </p:txBody>
        </p:sp>
      </p:grpSp>
      <p:sp>
        <p:nvSpPr>
          <p:cNvPr id="6" name="TextBox 6"/>
          <p:cNvSpPr txBox="1"/>
          <p:nvPr/>
        </p:nvSpPr>
        <p:spPr>
          <a:xfrm>
            <a:off x="1421227" y="1476037"/>
            <a:ext cx="8589346" cy="4481272"/>
          </a:xfrm>
          <a:prstGeom prst="rect">
            <a:avLst/>
          </a:prstGeom>
        </p:spPr>
        <p:txBody>
          <a:bodyPr lIns="0" tIns="0" rIns="0" bIns="0" rtlCol="0" anchor="t">
            <a:spAutoFit/>
          </a:bodyPr>
          <a:lstStyle/>
          <a:p>
            <a:pPr algn="just">
              <a:lnSpc>
                <a:spcPts val="4475"/>
              </a:lnSpc>
            </a:pPr>
            <a:r>
              <a:rPr lang="en-US" sz="3196">
                <a:solidFill>
                  <a:srgbClr val="1F222B"/>
                </a:solidFill>
                <a:latin typeface="Glacial Indifference Bold"/>
              </a:rPr>
              <a:t>Key  Points :</a:t>
            </a:r>
          </a:p>
          <a:p>
            <a:pPr algn="just">
              <a:lnSpc>
                <a:spcPts val="4475"/>
              </a:lnSpc>
            </a:pPr>
            <a:r>
              <a:rPr lang="en-US" sz="3196">
                <a:solidFill>
                  <a:srgbClr val="1F222B"/>
                </a:solidFill>
                <a:latin typeface="Glacial Indifference"/>
              </a:rPr>
              <a:t>Accepted forms of fiction and nonfiction include: prose, poetry, reflective essay, screenplay, and play script, narrative, and short story. Entrants may write in their primary language if an interpretive English translation is also attached. Use of copyrighted material is prohibited.</a:t>
            </a:r>
          </a:p>
        </p:txBody>
      </p:sp>
      <p:sp>
        <p:nvSpPr>
          <p:cNvPr id="7" name="TextBox 7"/>
          <p:cNvSpPr txBox="1"/>
          <p:nvPr/>
        </p:nvSpPr>
        <p:spPr>
          <a:xfrm>
            <a:off x="1322041" y="5985884"/>
            <a:ext cx="8688531" cy="3347720"/>
          </a:xfrm>
          <a:prstGeom prst="rect">
            <a:avLst/>
          </a:prstGeom>
        </p:spPr>
        <p:txBody>
          <a:bodyPr lIns="0" tIns="0" rIns="0" bIns="0" rtlCol="0" anchor="t">
            <a:spAutoFit/>
          </a:bodyPr>
          <a:lstStyle/>
          <a:p>
            <a:pPr algn="just">
              <a:lnSpc>
                <a:spcPts val="4480"/>
              </a:lnSpc>
            </a:pPr>
            <a:r>
              <a:rPr lang="en-US" sz="3200">
                <a:solidFill>
                  <a:srgbClr val="1F222B"/>
                </a:solidFill>
                <a:latin typeface="Glacial Indifference Bold"/>
              </a:rPr>
              <a:t>Other Considerations:</a:t>
            </a:r>
          </a:p>
          <a:p>
            <a:pPr marL="690881" lvl="1" indent="-345440" algn="just">
              <a:lnSpc>
                <a:spcPts val="4480"/>
              </a:lnSpc>
              <a:buFont typeface="Arial"/>
              <a:buChar char="•"/>
            </a:pPr>
            <a:r>
              <a:rPr lang="en-US" sz="3200">
                <a:solidFill>
                  <a:srgbClr val="1F222B"/>
                </a:solidFill>
                <a:latin typeface="Glacial Indifference"/>
              </a:rPr>
              <a:t>Must not exceed 2,000 words</a:t>
            </a:r>
          </a:p>
          <a:p>
            <a:pPr marL="690881" lvl="1" indent="-345440" algn="just">
              <a:lnSpc>
                <a:spcPts val="4480"/>
              </a:lnSpc>
              <a:buFont typeface="Arial"/>
              <a:buChar char="•"/>
            </a:pPr>
            <a:r>
              <a:rPr lang="en-US" sz="3200">
                <a:solidFill>
                  <a:srgbClr val="1F222B"/>
                </a:solidFill>
                <a:latin typeface="Glacial Indifference"/>
              </a:rPr>
              <a:t>Must include word count on application form</a:t>
            </a:r>
          </a:p>
          <a:p>
            <a:pPr marL="690881" lvl="1" indent="-345440" algn="just">
              <a:lnSpc>
                <a:spcPts val="4480"/>
              </a:lnSpc>
              <a:buFont typeface="Arial"/>
              <a:buChar char="•"/>
            </a:pPr>
            <a:r>
              <a:rPr lang="en-US" sz="3200">
                <a:solidFill>
                  <a:srgbClr val="1F222B"/>
                </a:solidFill>
                <a:latin typeface="Glacial Indifference"/>
              </a:rPr>
              <a:t>May be handwritten or typed</a:t>
            </a:r>
          </a:p>
          <a:p>
            <a:pPr marL="690881" lvl="1" indent="-345440" algn="just">
              <a:lnSpc>
                <a:spcPts val="4480"/>
              </a:lnSpc>
              <a:buFont typeface="Arial"/>
              <a:buChar char="•"/>
            </a:pPr>
            <a:r>
              <a:rPr lang="en-US" sz="3200">
                <a:solidFill>
                  <a:srgbClr val="1F222B"/>
                </a:solidFill>
                <a:latin typeface="Glacial Indifference"/>
              </a:rPr>
              <a:t>Single-sided print on 8 ½x11” paper</a:t>
            </a:r>
          </a:p>
          <a:p>
            <a:pPr marL="690881" lvl="1" indent="-345440" algn="just">
              <a:lnSpc>
                <a:spcPts val="4480"/>
              </a:lnSpc>
              <a:buFont typeface="Arial"/>
              <a:buChar char="•"/>
            </a:pPr>
            <a:r>
              <a:rPr lang="en-US" sz="3200">
                <a:solidFill>
                  <a:srgbClr val="1F222B"/>
                </a:solidFill>
                <a:latin typeface="Glacial Indifference"/>
              </a:rPr>
              <a:t>PDF file</a:t>
            </a:r>
          </a:p>
        </p:txBody>
      </p:sp>
      <p:sp>
        <p:nvSpPr>
          <p:cNvPr id="8" name="TextBox 8"/>
          <p:cNvSpPr txBox="1"/>
          <p:nvPr/>
        </p:nvSpPr>
        <p:spPr>
          <a:xfrm>
            <a:off x="11789203" y="3263601"/>
            <a:ext cx="4556373" cy="448310"/>
          </a:xfrm>
          <a:prstGeom prst="rect">
            <a:avLst/>
          </a:prstGeom>
        </p:spPr>
        <p:txBody>
          <a:bodyPr lIns="0" tIns="0" rIns="0" bIns="0" rtlCol="0" anchor="t">
            <a:spAutoFit/>
          </a:bodyPr>
          <a:lstStyle/>
          <a:p>
            <a:pPr algn="ctr">
              <a:lnSpc>
                <a:spcPts val="3640"/>
              </a:lnSpc>
            </a:pPr>
            <a:r>
              <a:rPr lang="en-US" sz="2600">
                <a:solidFill>
                  <a:srgbClr val="FFFFFF"/>
                </a:solidFill>
                <a:latin typeface="Canva Sans Bold"/>
              </a:rPr>
              <a:t>The Three Little Caterpillars</a:t>
            </a:r>
          </a:p>
        </p:txBody>
      </p:sp>
      <p:sp>
        <p:nvSpPr>
          <p:cNvPr id="9" name="TextBox 9"/>
          <p:cNvSpPr txBox="1"/>
          <p:nvPr/>
        </p:nvSpPr>
        <p:spPr>
          <a:xfrm>
            <a:off x="12941745" y="1652546"/>
            <a:ext cx="3319165" cy="671614"/>
          </a:xfrm>
          <a:prstGeom prst="rect">
            <a:avLst/>
          </a:prstGeom>
        </p:spPr>
        <p:txBody>
          <a:bodyPr lIns="0" tIns="0" rIns="0" bIns="0" rtlCol="0" anchor="t">
            <a:spAutoFit/>
          </a:bodyPr>
          <a:lstStyle/>
          <a:p>
            <a:pPr algn="ctr">
              <a:lnSpc>
                <a:spcPts val="5506"/>
              </a:lnSpc>
            </a:pPr>
            <a:r>
              <a:rPr lang="en-US" sz="3933">
                <a:solidFill>
                  <a:srgbClr val="FFFFFF"/>
                </a:solidFill>
                <a:latin typeface="Canva Sans Bold"/>
              </a:rPr>
              <a:t>Stage Freight </a:t>
            </a:r>
          </a:p>
        </p:txBody>
      </p:sp>
      <p:sp>
        <p:nvSpPr>
          <p:cNvPr id="10" name="TextBox 10"/>
          <p:cNvSpPr txBox="1"/>
          <p:nvPr/>
        </p:nvSpPr>
        <p:spPr>
          <a:xfrm>
            <a:off x="12016364" y="3868004"/>
            <a:ext cx="3552974" cy="671614"/>
          </a:xfrm>
          <a:prstGeom prst="rect">
            <a:avLst/>
          </a:prstGeom>
        </p:spPr>
        <p:txBody>
          <a:bodyPr lIns="0" tIns="0" rIns="0" bIns="0" rtlCol="0" anchor="t">
            <a:spAutoFit/>
          </a:bodyPr>
          <a:lstStyle/>
          <a:p>
            <a:pPr algn="ctr">
              <a:lnSpc>
                <a:spcPts val="5506"/>
              </a:lnSpc>
            </a:pPr>
            <a:r>
              <a:rPr lang="en-US" sz="3933">
                <a:solidFill>
                  <a:srgbClr val="FFFFFF"/>
                </a:solidFill>
                <a:latin typeface="Canva Sans Bold"/>
              </a:rPr>
              <a:t>Wires Crossed </a:t>
            </a:r>
          </a:p>
        </p:txBody>
      </p:sp>
      <p:sp>
        <p:nvSpPr>
          <p:cNvPr id="11" name="TextBox 11"/>
          <p:cNvSpPr txBox="1"/>
          <p:nvPr/>
        </p:nvSpPr>
        <p:spPr>
          <a:xfrm>
            <a:off x="11526223" y="4933034"/>
            <a:ext cx="5215682" cy="671614"/>
          </a:xfrm>
          <a:prstGeom prst="rect">
            <a:avLst/>
          </a:prstGeom>
        </p:spPr>
        <p:txBody>
          <a:bodyPr lIns="0" tIns="0" rIns="0" bIns="0" rtlCol="0" anchor="t">
            <a:spAutoFit/>
          </a:bodyPr>
          <a:lstStyle/>
          <a:p>
            <a:pPr algn="ctr">
              <a:lnSpc>
                <a:spcPts val="5506"/>
              </a:lnSpc>
            </a:pPr>
            <a:r>
              <a:rPr lang="en-US" sz="3933">
                <a:solidFill>
                  <a:srgbClr val="FFFFFF"/>
                </a:solidFill>
                <a:latin typeface="Canva Sans Bold"/>
              </a:rPr>
              <a:t>MAKE A DIFFERENCE </a:t>
            </a:r>
          </a:p>
        </p:txBody>
      </p:sp>
      <p:sp>
        <p:nvSpPr>
          <p:cNvPr id="12" name="TextBox 12"/>
          <p:cNvSpPr txBox="1"/>
          <p:nvPr/>
        </p:nvSpPr>
        <p:spPr>
          <a:xfrm>
            <a:off x="11526223" y="5954646"/>
            <a:ext cx="5534397" cy="617126"/>
          </a:xfrm>
          <a:prstGeom prst="rect">
            <a:avLst/>
          </a:prstGeom>
        </p:spPr>
        <p:txBody>
          <a:bodyPr lIns="0" tIns="0" rIns="0" bIns="0" rtlCol="0" anchor="t">
            <a:spAutoFit/>
          </a:bodyPr>
          <a:lstStyle/>
          <a:p>
            <a:pPr algn="ctr">
              <a:lnSpc>
                <a:spcPts val="5091"/>
              </a:lnSpc>
            </a:pPr>
            <a:r>
              <a:rPr lang="en-US" sz="3636">
                <a:solidFill>
                  <a:srgbClr val="FFFFFF"/>
                </a:solidFill>
                <a:latin typeface="Canva Sans Bold"/>
              </a:rPr>
              <a:t>THE BOY &amp; THE JAGUAR </a:t>
            </a:r>
          </a:p>
        </p:txBody>
      </p:sp>
      <p:sp>
        <p:nvSpPr>
          <p:cNvPr id="13" name="TextBox 13"/>
          <p:cNvSpPr txBox="1"/>
          <p:nvPr/>
        </p:nvSpPr>
        <p:spPr>
          <a:xfrm>
            <a:off x="11734223" y="2605281"/>
            <a:ext cx="5154216" cy="489388"/>
          </a:xfrm>
          <a:prstGeom prst="rect">
            <a:avLst/>
          </a:prstGeom>
        </p:spPr>
        <p:txBody>
          <a:bodyPr lIns="0" tIns="0" rIns="0" bIns="0" rtlCol="0" anchor="t">
            <a:spAutoFit/>
          </a:bodyPr>
          <a:lstStyle/>
          <a:p>
            <a:pPr algn="ctr">
              <a:lnSpc>
                <a:spcPts val="4000"/>
              </a:lnSpc>
            </a:pPr>
            <a:r>
              <a:rPr lang="en-US" sz="2857">
                <a:solidFill>
                  <a:srgbClr val="FFFFFF"/>
                </a:solidFill>
                <a:latin typeface="Canva Sans Bold"/>
              </a:rPr>
              <a:t>The Remarkable Life of Caleb</a:t>
            </a:r>
          </a:p>
        </p:txBody>
      </p:sp>
      <p:sp>
        <p:nvSpPr>
          <p:cNvPr id="14" name="TextBox 14"/>
          <p:cNvSpPr txBox="1"/>
          <p:nvPr/>
        </p:nvSpPr>
        <p:spPr>
          <a:xfrm rot="271229">
            <a:off x="12145065" y="7080841"/>
            <a:ext cx="3514689" cy="756809"/>
          </a:xfrm>
          <a:prstGeom prst="rect">
            <a:avLst/>
          </a:prstGeom>
        </p:spPr>
        <p:txBody>
          <a:bodyPr lIns="0" tIns="0" rIns="0" bIns="0" rtlCol="0" anchor="t">
            <a:spAutoFit/>
          </a:bodyPr>
          <a:lstStyle/>
          <a:p>
            <a:pPr algn="ctr">
              <a:lnSpc>
                <a:spcPts val="6118"/>
              </a:lnSpc>
            </a:pPr>
            <a:r>
              <a:rPr lang="en-US" sz="4370">
                <a:solidFill>
                  <a:srgbClr val="FFFFFF"/>
                </a:solidFill>
                <a:latin typeface="Canva Sans Bold"/>
              </a:rPr>
              <a:t>It's Up to Us </a:t>
            </a:r>
          </a:p>
        </p:txBody>
      </p:sp>
      <p:sp>
        <p:nvSpPr>
          <p:cNvPr id="15" name="TextBox 15"/>
          <p:cNvSpPr txBox="1"/>
          <p:nvPr/>
        </p:nvSpPr>
        <p:spPr>
          <a:xfrm>
            <a:off x="11526223" y="8558641"/>
            <a:ext cx="5252344" cy="756809"/>
          </a:xfrm>
          <a:prstGeom prst="rect">
            <a:avLst/>
          </a:prstGeom>
        </p:spPr>
        <p:txBody>
          <a:bodyPr lIns="0" tIns="0" rIns="0" bIns="0" rtlCol="0" anchor="t">
            <a:spAutoFit/>
          </a:bodyPr>
          <a:lstStyle/>
          <a:p>
            <a:pPr algn="ctr">
              <a:lnSpc>
                <a:spcPts val="6118"/>
              </a:lnSpc>
            </a:pPr>
            <a:r>
              <a:rPr lang="en-US" sz="4370">
                <a:solidFill>
                  <a:srgbClr val="FFFFFF"/>
                </a:solidFill>
                <a:latin typeface="Canva Sans Bold"/>
              </a:rPr>
              <a:t>Sunny Days Ahead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28700" y="1673599"/>
            <a:ext cx="15909697" cy="3797084"/>
            <a:chOff x="0" y="0"/>
            <a:chExt cx="12608394" cy="3009179"/>
          </a:xfrm>
        </p:grpSpPr>
        <p:sp>
          <p:nvSpPr>
            <p:cNvPr id="3" name="Freeform 3"/>
            <p:cNvSpPr/>
            <p:nvPr/>
          </p:nvSpPr>
          <p:spPr>
            <a:xfrm>
              <a:off x="0" y="0"/>
              <a:ext cx="12608394" cy="3009179"/>
            </a:xfrm>
            <a:custGeom>
              <a:avLst/>
              <a:gdLst/>
              <a:ahLst/>
              <a:cxnLst/>
              <a:rect l="l" t="t" r="r" b="b"/>
              <a:pathLst>
                <a:path w="12608394" h="3009179">
                  <a:moveTo>
                    <a:pt x="12342964" y="0"/>
                  </a:moveTo>
                  <a:lnTo>
                    <a:pt x="265430" y="0"/>
                  </a:lnTo>
                  <a:cubicBezTo>
                    <a:pt x="265430" y="146050"/>
                    <a:pt x="147320" y="265430"/>
                    <a:pt x="0" y="265430"/>
                  </a:cubicBezTo>
                  <a:lnTo>
                    <a:pt x="0" y="2743749"/>
                  </a:lnTo>
                  <a:cubicBezTo>
                    <a:pt x="146050" y="2743749"/>
                    <a:pt x="265430" y="2861859"/>
                    <a:pt x="265430" y="3009179"/>
                  </a:cubicBezTo>
                  <a:lnTo>
                    <a:pt x="12342964" y="3009179"/>
                  </a:lnTo>
                  <a:cubicBezTo>
                    <a:pt x="12342964" y="2863129"/>
                    <a:pt x="12461074" y="2743749"/>
                    <a:pt x="12608394" y="2743749"/>
                  </a:cubicBezTo>
                  <a:lnTo>
                    <a:pt x="12608394" y="265430"/>
                  </a:lnTo>
                  <a:cubicBezTo>
                    <a:pt x="12462344" y="265430"/>
                    <a:pt x="12342964" y="147320"/>
                    <a:pt x="12342964" y="0"/>
                  </a:cubicBezTo>
                  <a:close/>
                </a:path>
              </a:pathLst>
            </a:custGeom>
            <a:solidFill>
              <a:srgbClr val="FFFFFF"/>
            </a:solidFill>
          </p:spPr>
          <p:txBody>
            <a:bodyPr/>
            <a:lstStyle/>
            <a:p>
              <a:endParaRPr lang="en-US"/>
            </a:p>
          </p:txBody>
        </p:sp>
      </p:grpSp>
      <p:grpSp>
        <p:nvGrpSpPr>
          <p:cNvPr id="4" name="Group 4"/>
          <p:cNvGrpSpPr/>
          <p:nvPr/>
        </p:nvGrpSpPr>
        <p:grpSpPr>
          <a:xfrm>
            <a:off x="1028700" y="5937408"/>
            <a:ext cx="15909697" cy="3720071"/>
            <a:chOff x="0" y="0"/>
            <a:chExt cx="21212929" cy="4960095"/>
          </a:xfrm>
        </p:grpSpPr>
        <p:sp>
          <p:nvSpPr>
            <p:cNvPr id="5" name="Freeform 5"/>
            <p:cNvSpPr/>
            <p:nvPr/>
          </p:nvSpPr>
          <p:spPr>
            <a:xfrm>
              <a:off x="0" y="0"/>
              <a:ext cx="3694620" cy="4960095"/>
            </a:xfrm>
            <a:custGeom>
              <a:avLst/>
              <a:gdLst/>
              <a:ahLst/>
              <a:cxnLst/>
              <a:rect l="l" t="t" r="r" b="b"/>
              <a:pathLst>
                <a:path w="3694620" h="4960095">
                  <a:moveTo>
                    <a:pt x="0" y="0"/>
                  </a:moveTo>
                  <a:lnTo>
                    <a:pt x="3694620" y="0"/>
                  </a:lnTo>
                  <a:lnTo>
                    <a:pt x="3694620" y="4960095"/>
                  </a:lnTo>
                  <a:lnTo>
                    <a:pt x="0" y="4960095"/>
                  </a:lnTo>
                  <a:lnTo>
                    <a:pt x="0" y="0"/>
                  </a:lnTo>
                  <a:close/>
                </a:path>
              </a:pathLst>
            </a:custGeom>
            <a:blipFill>
              <a:blip r:embed="rId2"/>
              <a:stretch>
                <a:fillRect l="-8472"/>
              </a:stretch>
            </a:blipFill>
          </p:spPr>
          <p:txBody>
            <a:bodyPr/>
            <a:lstStyle/>
            <a:p>
              <a:endParaRPr lang="en-US"/>
            </a:p>
          </p:txBody>
        </p:sp>
        <p:sp>
          <p:nvSpPr>
            <p:cNvPr id="6" name="Freeform 6"/>
            <p:cNvSpPr/>
            <p:nvPr/>
          </p:nvSpPr>
          <p:spPr>
            <a:xfrm>
              <a:off x="4166527" y="0"/>
              <a:ext cx="3672052" cy="4960095"/>
            </a:xfrm>
            <a:custGeom>
              <a:avLst/>
              <a:gdLst/>
              <a:ahLst/>
              <a:cxnLst/>
              <a:rect l="l" t="t" r="r" b="b"/>
              <a:pathLst>
                <a:path w="3672052" h="4960095">
                  <a:moveTo>
                    <a:pt x="0" y="0"/>
                  </a:moveTo>
                  <a:lnTo>
                    <a:pt x="3672052" y="0"/>
                  </a:lnTo>
                  <a:lnTo>
                    <a:pt x="3672052" y="4960095"/>
                  </a:lnTo>
                  <a:lnTo>
                    <a:pt x="0" y="4960095"/>
                  </a:lnTo>
                  <a:lnTo>
                    <a:pt x="0" y="0"/>
                  </a:lnTo>
                  <a:close/>
                </a:path>
              </a:pathLst>
            </a:custGeom>
            <a:blipFill>
              <a:blip r:embed="rId3"/>
              <a:stretch>
                <a:fillRect/>
              </a:stretch>
            </a:blipFill>
          </p:spPr>
          <p:txBody>
            <a:bodyPr/>
            <a:lstStyle/>
            <a:p>
              <a:endParaRPr lang="en-US"/>
            </a:p>
          </p:txBody>
        </p:sp>
        <p:sp>
          <p:nvSpPr>
            <p:cNvPr id="7" name="Freeform 7"/>
            <p:cNvSpPr/>
            <p:nvPr/>
          </p:nvSpPr>
          <p:spPr>
            <a:xfrm>
              <a:off x="8316919" y="0"/>
              <a:ext cx="3961771" cy="4960095"/>
            </a:xfrm>
            <a:custGeom>
              <a:avLst/>
              <a:gdLst/>
              <a:ahLst/>
              <a:cxnLst/>
              <a:rect l="l" t="t" r="r" b="b"/>
              <a:pathLst>
                <a:path w="3961771" h="4960095">
                  <a:moveTo>
                    <a:pt x="0" y="0"/>
                  </a:moveTo>
                  <a:lnTo>
                    <a:pt x="3961771" y="0"/>
                  </a:lnTo>
                  <a:lnTo>
                    <a:pt x="3961771" y="4960095"/>
                  </a:lnTo>
                  <a:lnTo>
                    <a:pt x="0" y="4960095"/>
                  </a:lnTo>
                  <a:lnTo>
                    <a:pt x="0" y="0"/>
                  </a:lnTo>
                  <a:close/>
                </a:path>
              </a:pathLst>
            </a:custGeom>
            <a:blipFill>
              <a:blip r:embed="rId4"/>
              <a:stretch>
                <a:fillRect/>
              </a:stretch>
            </a:blipFill>
          </p:spPr>
          <p:txBody>
            <a:bodyPr/>
            <a:lstStyle/>
            <a:p>
              <a:endParaRPr lang="en-US"/>
            </a:p>
          </p:txBody>
        </p:sp>
        <p:sp>
          <p:nvSpPr>
            <p:cNvPr id="8" name="Freeform 8"/>
            <p:cNvSpPr/>
            <p:nvPr/>
          </p:nvSpPr>
          <p:spPr>
            <a:xfrm>
              <a:off x="12757030" y="0"/>
              <a:ext cx="3961771" cy="4960095"/>
            </a:xfrm>
            <a:custGeom>
              <a:avLst/>
              <a:gdLst/>
              <a:ahLst/>
              <a:cxnLst/>
              <a:rect l="l" t="t" r="r" b="b"/>
              <a:pathLst>
                <a:path w="3961771" h="4960095">
                  <a:moveTo>
                    <a:pt x="0" y="0"/>
                  </a:moveTo>
                  <a:lnTo>
                    <a:pt x="3961771" y="0"/>
                  </a:lnTo>
                  <a:lnTo>
                    <a:pt x="3961771" y="4960095"/>
                  </a:lnTo>
                  <a:lnTo>
                    <a:pt x="0" y="4960095"/>
                  </a:lnTo>
                  <a:lnTo>
                    <a:pt x="0" y="0"/>
                  </a:lnTo>
                  <a:close/>
                </a:path>
              </a:pathLst>
            </a:custGeom>
            <a:blipFill>
              <a:blip r:embed="rId5"/>
              <a:stretch>
                <a:fillRect/>
              </a:stretch>
            </a:blipFill>
          </p:spPr>
          <p:txBody>
            <a:bodyPr/>
            <a:lstStyle/>
            <a:p>
              <a:endParaRPr lang="en-US"/>
            </a:p>
          </p:txBody>
        </p:sp>
        <p:sp>
          <p:nvSpPr>
            <p:cNvPr id="9" name="Freeform 9"/>
            <p:cNvSpPr/>
            <p:nvPr/>
          </p:nvSpPr>
          <p:spPr>
            <a:xfrm>
              <a:off x="17197141" y="0"/>
              <a:ext cx="4015789" cy="4960095"/>
            </a:xfrm>
            <a:custGeom>
              <a:avLst/>
              <a:gdLst/>
              <a:ahLst/>
              <a:cxnLst/>
              <a:rect l="l" t="t" r="r" b="b"/>
              <a:pathLst>
                <a:path w="4015789" h="4960095">
                  <a:moveTo>
                    <a:pt x="0" y="0"/>
                  </a:moveTo>
                  <a:lnTo>
                    <a:pt x="4015788" y="0"/>
                  </a:lnTo>
                  <a:lnTo>
                    <a:pt x="4015788" y="4960095"/>
                  </a:lnTo>
                  <a:lnTo>
                    <a:pt x="0" y="4960095"/>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0" y="283842"/>
            <a:ext cx="18288000" cy="996467"/>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MUSIC COMPOSITION CATEGORY</a:t>
            </a:r>
          </a:p>
        </p:txBody>
      </p:sp>
      <p:sp>
        <p:nvSpPr>
          <p:cNvPr id="11" name="TextBox 11"/>
          <p:cNvSpPr txBox="1"/>
          <p:nvPr/>
        </p:nvSpPr>
        <p:spPr>
          <a:xfrm>
            <a:off x="1441287" y="1812518"/>
            <a:ext cx="7702713" cy="3245654"/>
          </a:xfrm>
          <a:prstGeom prst="rect">
            <a:avLst/>
          </a:prstGeom>
        </p:spPr>
        <p:txBody>
          <a:bodyPr lIns="0" tIns="0" rIns="0" bIns="0" rtlCol="0" anchor="t">
            <a:spAutoFit/>
          </a:bodyPr>
          <a:lstStyle/>
          <a:p>
            <a:pPr algn="just">
              <a:lnSpc>
                <a:spcPts val="4330"/>
              </a:lnSpc>
            </a:pPr>
            <a:r>
              <a:rPr lang="en-US" sz="3093">
                <a:solidFill>
                  <a:srgbClr val="1F222B"/>
                </a:solidFill>
                <a:latin typeface="Glacial Indifference Bold"/>
              </a:rPr>
              <a:t>Key  Points :</a:t>
            </a:r>
          </a:p>
          <a:p>
            <a:pPr algn="just">
              <a:lnSpc>
                <a:spcPts val="4330"/>
              </a:lnSpc>
            </a:pPr>
            <a:r>
              <a:rPr lang="en-US" sz="3093">
                <a:solidFill>
                  <a:srgbClr val="1F222B"/>
                </a:solidFill>
                <a:latin typeface="Glacial Indifference"/>
              </a:rPr>
              <a:t>All music styles and combinations of instrumentation are accepted. Entrant must be the composer and may also be the performer, or one of the performers. Use of copyrighted material is prohibited.</a:t>
            </a:r>
          </a:p>
        </p:txBody>
      </p:sp>
      <p:sp>
        <p:nvSpPr>
          <p:cNvPr id="12" name="TextBox 12"/>
          <p:cNvSpPr txBox="1"/>
          <p:nvPr/>
        </p:nvSpPr>
        <p:spPr>
          <a:xfrm>
            <a:off x="9752575" y="1812518"/>
            <a:ext cx="6912109" cy="2795347"/>
          </a:xfrm>
          <a:prstGeom prst="rect">
            <a:avLst/>
          </a:prstGeom>
        </p:spPr>
        <p:txBody>
          <a:bodyPr lIns="0" tIns="0" rIns="0" bIns="0" rtlCol="0" anchor="t">
            <a:spAutoFit/>
          </a:bodyPr>
          <a:lstStyle/>
          <a:p>
            <a:pPr algn="just">
              <a:lnSpc>
                <a:spcPts val="4475"/>
              </a:lnSpc>
            </a:pPr>
            <a:r>
              <a:rPr lang="en-US" sz="3196">
                <a:solidFill>
                  <a:srgbClr val="1F222B"/>
                </a:solidFill>
                <a:latin typeface="Glacial Indifference Bold"/>
              </a:rPr>
              <a:t>Audio/Video File Requirements:</a:t>
            </a:r>
          </a:p>
          <a:p>
            <a:pPr marL="690228" lvl="1" indent="-345114" algn="just">
              <a:lnSpc>
                <a:spcPts val="4475"/>
              </a:lnSpc>
              <a:buFont typeface="Arial"/>
              <a:buChar char="•"/>
            </a:pPr>
            <a:r>
              <a:rPr lang="en-US" sz="3196">
                <a:solidFill>
                  <a:srgbClr val="1F222B"/>
                </a:solidFill>
                <a:latin typeface="Glacial Indifference"/>
              </a:rPr>
              <a:t>Length must not exceed 5 minutes</a:t>
            </a:r>
          </a:p>
          <a:p>
            <a:pPr marL="690228" lvl="1" indent="-345114" algn="just">
              <a:lnSpc>
                <a:spcPts val="4475"/>
              </a:lnSpc>
              <a:buFont typeface="Arial"/>
              <a:buChar char="•"/>
            </a:pPr>
            <a:r>
              <a:rPr lang="en-US" sz="3196">
                <a:solidFill>
                  <a:srgbClr val="1F222B"/>
                </a:solidFill>
                <a:latin typeface="Glacial Indifference"/>
              </a:rPr>
              <a:t>File size 1000MB or less </a:t>
            </a:r>
          </a:p>
          <a:p>
            <a:pPr marL="690228" lvl="1" indent="-345114" algn="just">
              <a:lnSpc>
                <a:spcPts val="4475"/>
              </a:lnSpc>
              <a:buFont typeface="Arial"/>
              <a:buChar char="•"/>
            </a:pPr>
            <a:r>
              <a:rPr lang="en-US" sz="3196">
                <a:solidFill>
                  <a:srgbClr val="1F222B"/>
                </a:solidFill>
                <a:latin typeface="Glacial Indifference"/>
              </a:rPr>
              <a:t>Acceptable file formats are: MP3 and WAV files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10402349" y="4093666"/>
            <a:ext cx="3180253" cy="3259187"/>
            <a:chOff x="0" y="0"/>
            <a:chExt cx="4240337" cy="4345582"/>
          </a:xfrm>
        </p:grpSpPr>
        <p:sp>
          <p:nvSpPr>
            <p:cNvPr id="3" name="Freeform 3"/>
            <p:cNvSpPr/>
            <p:nvPr/>
          </p:nvSpPr>
          <p:spPr>
            <a:xfrm>
              <a:off x="229222" y="301753"/>
              <a:ext cx="3755361" cy="3792185"/>
            </a:xfrm>
            <a:custGeom>
              <a:avLst/>
              <a:gdLst/>
              <a:ahLst/>
              <a:cxnLst/>
              <a:rect l="l" t="t" r="r" b="b"/>
              <a:pathLst>
                <a:path w="3755361" h="3792185">
                  <a:moveTo>
                    <a:pt x="0" y="0"/>
                  </a:moveTo>
                  <a:lnTo>
                    <a:pt x="3755360" y="0"/>
                  </a:lnTo>
                  <a:lnTo>
                    <a:pt x="3755360" y="3792184"/>
                  </a:lnTo>
                  <a:lnTo>
                    <a:pt x="0" y="3792184"/>
                  </a:lnTo>
                  <a:lnTo>
                    <a:pt x="0" y="0"/>
                  </a:lnTo>
                  <a:close/>
                </a:path>
              </a:pathLst>
            </a:custGeom>
            <a:blipFill>
              <a:blip r:embed="rId2"/>
              <a:stretch>
                <a:fillRect r="-6961"/>
              </a:stretch>
            </a:blipFill>
          </p:spPr>
          <p:txBody>
            <a:bodyPr/>
            <a:lstStyle/>
            <a:p>
              <a:endParaRPr lang="en-US"/>
            </a:p>
          </p:txBody>
        </p:sp>
        <p:grpSp>
          <p:nvGrpSpPr>
            <p:cNvPr id="4" name="Group 4"/>
            <p:cNvGrpSpPr/>
            <p:nvPr/>
          </p:nvGrpSpPr>
          <p:grpSpPr>
            <a:xfrm>
              <a:off x="0" y="0"/>
              <a:ext cx="4240337" cy="4345582"/>
              <a:chOff x="0" y="0"/>
              <a:chExt cx="849172" cy="870249"/>
            </a:xfrm>
          </p:grpSpPr>
          <p:sp>
            <p:nvSpPr>
              <p:cNvPr id="5" name="Freeform 5"/>
              <p:cNvSpPr/>
              <p:nvPr/>
            </p:nvSpPr>
            <p:spPr>
              <a:xfrm>
                <a:off x="0" y="0"/>
                <a:ext cx="849172" cy="870249"/>
              </a:xfrm>
              <a:custGeom>
                <a:avLst/>
                <a:gdLst/>
                <a:ahLst/>
                <a:cxnLst/>
                <a:rect l="l" t="t" r="r" b="b"/>
                <a:pathLst>
                  <a:path w="849172" h="870249">
                    <a:moveTo>
                      <a:pt x="0" y="0"/>
                    </a:moveTo>
                    <a:lnTo>
                      <a:pt x="849172" y="0"/>
                    </a:lnTo>
                    <a:lnTo>
                      <a:pt x="849172" y="870249"/>
                    </a:lnTo>
                    <a:lnTo>
                      <a:pt x="0" y="870249"/>
                    </a:lnTo>
                    <a:close/>
                  </a:path>
                </a:pathLst>
              </a:custGeom>
              <a:solidFill>
                <a:srgbClr val="000000">
                  <a:alpha val="0"/>
                </a:srgbClr>
              </a:solidFill>
              <a:ln w="247650" cap="sq">
                <a:solidFill>
                  <a:srgbClr val="B88917"/>
                </a:solidFill>
                <a:prstDash val="solid"/>
                <a:miter/>
              </a:ln>
            </p:spPr>
            <p:txBody>
              <a:bodyPr/>
              <a:lstStyle/>
              <a:p>
                <a:endParaRPr lang="en-US"/>
              </a:p>
            </p:txBody>
          </p:sp>
          <p:sp>
            <p:nvSpPr>
              <p:cNvPr id="6" name="TextBox 6"/>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grpSp>
        <p:nvGrpSpPr>
          <p:cNvPr id="7" name="Group 7"/>
          <p:cNvGrpSpPr/>
          <p:nvPr/>
        </p:nvGrpSpPr>
        <p:grpSpPr>
          <a:xfrm>
            <a:off x="13892882" y="6355419"/>
            <a:ext cx="3180253" cy="3259187"/>
            <a:chOff x="0" y="0"/>
            <a:chExt cx="4240337" cy="4345582"/>
          </a:xfrm>
        </p:grpSpPr>
        <p:sp>
          <p:nvSpPr>
            <p:cNvPr id="8" name="Freeform 8"/>
            <p:cNvSpPr/>
            <p:nvPr/>
          </p:nvSpPr>
          <p:spPr>
            <a:xfrm>
              <a:off x="150322" y="75212"/>
              <a:ext cx="3786664" cy="3983501"/>
            </a:xfrm>
            <a:custGeom>
              <a:avLst/>
              <a:gdLst/>
              <a:ahLst/>
              <a:cxnLst/>
              <a:rect l="l" t="t" r="r" b="b"/>
              <a:pathLst>
                <a:path w="3786664" h="3983501">
                  <a:moveTo>
                    <a:pt x="0" y="0"/>
                  </a:moveTo>
                  <a:lnTo>
                    <a:pt x="3786664" y="0"/>
                  </a:lnTo>
                  <a:lnTo>
                    <a:pt x="3786664" y="3983501"/>
                  </a:lnTo>
                  <a:lnTo>
                    <a:pt x="0" y="3983501"/>
                  </a:lnTo>
                  <a:lnTo>
                    <a:pt x="0" y="0"/>
                  </a:lnTo>
                  <a:close/>
                </a:path>
              </a:pathLst>
            </a:custGeom>
            <a:blipFill>
              <a:blip r:embed="rId3"/>
              <a:stretch>
                <a:fillRect l="-23412" t="-8342" r="-32305"/>
              </a:stretch>
            </a:blipFill>
          </p:spPr>
          <p:txBody>
            <a:bodyPr/>
            <a:lstStyle/>
            <a:p>
              <a:endParaRPr lang="en-US"/>
            </a:p>
          </p:txBody>
        </p:sp>
        <p:grpSp>
          <p:nvGrpSpPr>
            <p:cNvPr id="9" name="Group 9"/>
            <p:cNvGrpSpPr/>
            <p:nvPr/>
          </p:nvGrpSpPr>
          <p:grpSpPr>
            <a:xfrm>
              <a:off x="0" y="0"/>
              <a:ext cx="4240337" cy="4345582"/>
              <a:chOff x="0" y="0"/>
              <a:chExt cx="849172" cy="870249"/>
            </a:xfrm>
          </p:grpSpPr>
          <p:sp>
            <p:nvSpPr>
              <p:cNvPr id="10" name="Freeform 10"/>
              <p:cNvSpPr/>
              <p:nvPr/>
            </p:nvSpPr>
            <p:spPr>
              <a:xfrm>
                <a:off x="0" y="0"/>
                <a:ext cx="849172" cy="870249"/>
              </a:xfrm>
              <a:custGeom>
                <a:avLst/>
                <a:gdLst/>
                <a:ahLst/>
                <a:cxnLst/>
                <a:rect l="l" t="t" r="r" b="b"/>
                <a:pathLst>
                  <a:path w="849172" h="870249">
                    <a:moveTo>
                      <a:pt x="0" y="0"/>
                    </a:moveTo>
                    <a:lnTo>
                      <a:pt x="849172" y="0"/>
                    </a:lnTo>
                    <a:lnTo>
                      <a:pt x="849172" y="870249"/>
                    </a:lnTo>
                    <a:lnTo>
                      <a:pt x="0" y="870249"/>
                    </a:lnTo>
                    <a:close/>
                  </a:path>
                </a:pathLst>
              </a:custGeom>
              <a:solidFill>
                <a:srgbClr val="000000">
                  <a:alpha val="0"/>
                </a:srgbClr>
              </a:solidFill>
              <a:ln w="247650" cap="sq">
                <a:solidFill>
                  <a:srgbClr val="B88917"/>
                </a:solidFill>
                <a:prstDash val="solid"/>
                <a:miter/>
              </a:ln>
            </p:spPr>
            <p:txBody>
              <a:bodyPr/>
              <a:lstStyle/>
              <a:p>
                <a:endParaRPr lang="en-US"/>
              </a:p>
            </p:txBody>
          </p:sp>
          <p:sp>
            <p:nvSpPr>
              <p:cNvPr id="11" name="TextBox 11"/>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grpSp>
        <p:nvGrpSpPr>
          <p:cNvPr id="12" name="Group 12"/>
          <p:cNvGrpSpPr/>
          <p:nvPr/>
        </p:nvGrpSpPr>
        <p:grpSpPr>
          <a:xfrm>
            <a:off x="13908256" y="4093666"/>
            <a:ext cx="3180253" cy="2099464"/>
            <a:chOff x="0" y="0"/>
            <a:chExt cx="4240337" cy="2799286"/>
          </a:xfrm>
        </p:grpSpPr>
        <p:sp>
          <p:nvSpPr>
            <p:cNvPr id="13" name="Freeform 13"/>
            <p:cNvSpPr/>
            <p:nvPr/>
          </p:nvSpPr>
          <p:spPr>
            <a:xfrm>
              <a:off x="228915" y="73779"/>
              <a:ext cx="3837195" cy="2445686"/>
            </a:xfrm>
            <a:custGeom>
              <a:avLst/>
              <a:gdLst/>
              <a:ahLst/>
              <a:cxnLst/>
              <a:rect l="l" t="t" r="r" b="b"/>
              <a:pathLst>
                <a:path w="3837195" h="2445686">
                  <a:moveTo>
                    <a:pt x="0" y="0"/>
                  </a:moveTo>
                  <a:lnTo>
                    <a:pt x="3837195" y="0"/>
                  </a:lnTo>
                  <a:lnTo>
                    <a:pt x="3837195" y="2445686"/>
                  </a:lnTo>
                  <a:lnTo>
                    <a:pt x="0" y="2445686"/>
                  </a:lnTo>
                  <a:lnTo>
                    <a:pt x="0" y="0"/>
                  </a:lnTo>
                  <a:close/>
                </a:path>
              </a:pathLst>
            </a:custGeom>
            <a:blipFill>
              <a:blip r:embed="rId4"/>
              <a:stretch>
                <a:fillRect l="-4560" t="-10037" b="-10037"/>
              </a:stretch>
            </a:blipFill>
          </p:spPr>
          <p:txBody>
            <a:bodyPr/>
            <a:lstStyle/>
            <a:p>
              <a:endParaRPr lang="en-US"/>
            </a:p>
          </p:txBody>
        </p:sp>
        <p:grpSp>
          <p:nvGrpSpPr>
            <p:cNvPr id="14" name="Group 14"/>
            <p:cNvGrpSpPr/>
            <p:nvPr/>
          </p:nvGrpSpPr>
          <p:grpSpPr>
            <a:xfrm>
              <a:off x="0" y="0"/>
              <a:ext cx="4240337" cy="2799286"/>
              <a:chOff x="0" y="0"/>
              <a:chExt cx="849172" cy="560586"/>
            </a:xfrm>
          </p:grpSpPr>
          <p:sp>
            <p:nvSpPr>
              <p:cNvPr id="15" name="Freeform 15"/>
              <p:cNvSpPr/>
              <p:nvPr/>
            </p:nvSpPr>
            <p:spPr>
              <a:xfrm>
                <a:off x="0" y="0"/>
                <a:ext cx="849172" cy="560586"/>
              </a:xfrm>
              <a:custGeom>
                <a:avLst/>
                <a:gdLst/>
                <a:ahLst/>
                <a:cxnLst/>
                <a:rect l="l" t="t" r="r" b="b"/>
                <a:pathLst>
                  <a:path w="849172" h="560586">
                    <a:moveTo>
                      <a:pt x="0" y="0"/>
                    </a:moveTo>
                    <a:lnTo>
                      <a:pt x="849172" y="0"/>
                    </a:lnTo>
                    <a:lnTo>
                      <a:pt x="849172" y="560586"/>
                    </a:lnTo>
                    <a:lnTo>
                      <a:pt x="0" y="560586"/>
                    </a:lnTo>
                    <a:close/>
                  </a:path>
                </a:pathLst>
              </a:custGeom>
              <a:solidFill>
                <a:srgbClr val="000000">
                  <a:alpha val="0"/>
                </a:srgbClr>
              </a:solidFill>
              <a:ln w="247650" cap="sq">
                <a:solidFill>
                  <a:srgbClr val="B88917"/>
                </a:solidFill>
                <a:prstDash val="solid"/>
                <a:miter/>
              </a:ln>
            </p:spPr>
            <p:txBody>
              <a:bodyPr/>
              <a:lstStyle/>
              <a:p>
                <a:endParaRPr lang="en-US"/>
              </a:p>
            </p:txBody>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grpSp>
        <p:nvGrpSpPr>
          <p:cNvPr id="17" name="Group 17"/>
          <p:cNvGrpSpPr/>
          <p:nvPr/>
        </p:nvGrpSpPr>
        <p:grpSpPr>
          <a:xfrm>
            <a:off x="10402349" y="7515142"/>
            <a:ext cx="3180253" cy="2099464"/>
            <a:chOff x="0" y="0"/>
            <a:chExt cx="4240337" cy="2799286"/>
          </a:xfrm>
        </p:grpSpPr>
        <p:sp>
          <p:nvSpPr>
            <p:cNvPr id="18" name="Freeform 18"/>
            <p:cNvSpPr/>
            <p:nvPr/>
          </p:nvSpPr>
          <p:spPr>
            <a:xfrm>
              <a:off x="306872" y="243082"/>
              <a:ext cx="3851002" cy="2314370"/>
            </a:xfrm>
            <a:custGeom>
              <a:avLst/>
              <a:gdLst/>
              <a:ahLst/>
              <a:cxnLst/>
              <a:rect l="l" t="t" r="r" b="b"/>
              <a:pathLst>
                <a:path w="3851002" h="2314370">
                  <a:moveTo>
                    <a:pt x="0" y="0"/>
                  </a:moveTo>
                  <a:lnTo>
                    <a:pt x="3851002" y="0"/>
                  </a:lnTo>
                  <a:lnTo>
                    <a:pt x="3851002" y="2314370"/>
                  </a:lnTo>
                  <a:lnTo>
                    <a:pt x="0" y="2314370"/>
                  </a:lnTo>
                  <a:lnTo>
                    <a:pt x="0" y="0"/>
                  </a:lnTo>
                  <a:close/>
                </a:path>
              </a:pathLst>
            </a:custGeom>
            <a:blipFill>
              <a:blip r:embed="rId5"/>
              <a:stretch>
                <a:fillRect l="-7968" t="-68299" r="-884" b="-24861"/>
              </a:stretch>
            </a:blipFill>
          </p:spPr>
          <p:txBody>
            <a:bodyPr/>
            <a:lstStyle/>
            <a:p>
              <a:endParaRPr lang="en-US"/>
            </a:p>
          </p:txBody>
        </p:sp>
        <p:grpSp>
          <p:nvGrpSpPr>
            <p:cNvPr id="19" name="Group 19"/>
            <p:cNvGrpSpPr/>
            <p:nvPr/>
          </p:nvGrpSpPr>
          <p:grpSpPr>
            <a:xfrm>
              <a:off x="0" y="0"/>
              <a:ext cx="4240337" cy="2799286"/>
              <a:chOff x="0" y="0"/>
              <a:chExt cx="849172" cy="560586"/>
            </a:xfrm>
          </p:grpSpPr>
          <p:sp>
            <p:nvSpPr>
              <p:cNvPr id="20" name="Freeform 20"/>
              <p:cNvSpPr/>
              <p:nvPr/>
            </p:nvSpPr>
            <p:spPr>
              <a:xfrm>
                <a:off x="0" y="0"/>
                <a:ext cx="849172" cy="560586"/>
              </a:xfrm>
              <a:custGeom>
                <a:avLst/>
                <a:gdLst/>
                <a:ahLst/>
                <a:cxnLst/>
                <a:rect l="l" t="t" r="r" b="b"/>
                <a:pathLst>
                  <a:path w="849172" h="560586">
                    <a:moveTo>
                      <a:pt x="0" y="0"/>
                    </a:moveTo>
                    <a:lnTo>
                      <a:pt x="849172" y="0"/>
                    </a:lnTo>
                    <a:lnTo>
                      <a:pt x="849172" y="560586"/>
                    </a:lnTo>
                    <a:lnTo>
                      <a:pt x="0" y="560586"/>
                    </a:lnTo>
                    <a:close/>
                  </a:path>
                </a:pathLst>
              </a:custGeom>
              <a:solidFill>
                <a:srgbClr val="000000">
                  <a:alpha val="0"/>
                </a:srgbClr>
              </a:solidFill>
              <a:ln w="247650" cap="sq">
                <a:solidFill>
                  <a:srgbClr val="B88917"/>
                </a:solidFill>
                <a:prstDash val="solid"/>
                <a:miter/>
              </a:ln>
            </p:spPr>
            <p:txBody>
              <a:bodyPr/>
              <a:lstStyle/>
              <a:p>
                <a:endParaRPr lang="en-US"/>
              </a:p>
            </p:txBody>
          </p:sp>
          <p:sp>
            <p:nvSpPr>
              <p:cNvPr id="21" name="TextBox 21"/>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grpSp>
        <p:nvGrpSpPr>
          <p:cNvPr id="22" name="Group 22"/>
          <p:cNvGrpSpPr/>
          <p:nvPr/>
        </p:nvGrpSpPr>
        <p:grpSpPr>
          <a:xfrm>
            <a:off x="7996622" y="6414338"/>
            <a:ext cx="2099464" cy="3180253"/>
            <a:chOff x="0" y="0"/>
            <a:chExt cx="2799286" cy="4240337"/>
          </a:xfrm>
        </p:grpSpPr>
        <p:sp>
          <p:nvSpPr>
            <p:cNvPr id="23" name="Freeform 23"/>
            <p:cNvSpPr/>
            <p:nvPr/>
          </p:nvSpPr>
          <p:spPr>
            <a:xfrm>
              <a:off x="77469" y="342455"/>
              <a:ext cx="2490001" cy="3555427"/>
            </a:xfrm>
            <a:custGeom>
              <a:avLst/>
              <a:gdLst/>
              <a:ahLst/>
              <a:cxnLst/>
              <a:rect l="l" t="t" r="r" b="b"/>
              <a:pathLst>
                <a:path w="2490001" h="3555427">
                  <a:moveTo>
                    <a:pt x="0" y="0"/>
                  </a:moveTo>
                  <a:lnTo>
                    <a:pt x="2490000" y="0"/>
                  </a:lnTo>
                  <a:lnTo>
                    <a:pt x="2490000" y="3555427"/>
                  </a:lnTo>
                  <a:lnTo>
                    <a:pt x="0" y="3555427"/>
                  </a:lnTo>
                  <a:lnTo>
                    <a:pt x="0" y="0"/>
                  </a:lnTo>
                  <a:close/>
                </a:path>
              </a:pathLst>
            </a:custGeom>
            <a:blipFill>
              <a:blip r:embed="rId6"/>
              <a:stretch>
                <a:fillRect r="-6198"/>
              </a:stretch>
            </a:blipFill>
          </p:spPr>
          <p:txBody>
            <a:bodyPr/>
            <a:lstStyle/>
            <a:p>
              <a:endParaRPr lang="en-US"/>
            </a:p>
          </p:txBody>
        </p:sp>
        <p:grpSp>
          <p:nvGrpSpPr>
            <p:cNvPr id="24" name="Group 24"/>
            <p:cNvGrpSpPr/>
            <p:nvPr/>
          </p:nvGrpSpPr>
          <p:grpSpPr>
            <a:xfrm rot="-5400000">
              <a:off x="-720526" y="720526"/>
              <a:ext cx="4240337" cy="2799286"/>
              <a:chOff x="0" y="0"/>
              <a:chExt cx="849172" cy="560586"/>
            </a:xfrm>
          </p:grpSpPr>
          <p:sp>
            <p:nvSpPr>
              <p:cNvPr id="25" name="Freeform 25"/>
              <p:cNvSpPr/>
              <p:nvPr/>
            </p:nvSpPr>
            <p:spPr>
              <a:xfrm>
                <a:off x="0" y="0"/>
                <a:ext cx="849172" cy="560586"/>
              </a:xfrm>
              <a:custGeom>
                <a:avLst/>
                <a:gdLst/>
                <a:ahLst/>
                <a:cxnLst/>
                <a:rect l="l" t="t" r="r" b="b"/>
                <a:pathLst>
                  <a:path w="849172" h="560586">
                    <a:moveTo>
                      <a:pt x="0" y="0"/>
                    </a:moveTo>
                    <a:lnTo>
                      <a:pt x="849172" y="0"/>
                    </a:lnTo>
                    <a:lnTo>
                      <a:pt x="849172" y="560586"/>
                    </a:lnTo>
                    <a:lnTo>
                      <a:pt x="0" y="560586"/>
                    </a:lnTo>
                    <a:close/>
                  </a:path>
                </a:pathLst>
              </a:custGeom>
              <a:solidFill>
                <a:srgbClr val="000000">
                  <a:alpha val="0"/>
                </a:srgbClr>
              </a:solidFill>
              <a:ln w="247650" cap="sq">
                <a:solidFill>
                  <a:srgbClr val="B88917"/>
                </a:solidFill>
                <a:prstDash val="solid"/>
                <a:miter/>
              </a:ln>
            </p:spPr>
            <p:txBody>
              <a:bodyPr/>
              <a:lstStyle/>
              <a:p>
                <a:endParaRPr lang="en-US"/>
              </a:p>
            </p:txBody>
          </p:sp>
          <p:sp>
            <p:nvSpPr>
              <p:cNvPr id="26" name="TextBox 26"/>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grpSp>
        <p:nvGrpSpPr>
          <p:cNvPr id="27" name="Group 27"/>
          <p:cNvGrpSpPr/>
          <p:nvPr/>
        </p:nvGrpSpPr>
        <p:grpSpPr>
          <a:xfrm>
            <a:off x="8006319" y="4093666"/>
            <a:ext cx="2099464" cy="2155835"/>
            <a:chOff x="0" y="0"/>
            <a:chExt cx="2799286" cy="2874447"/>
          </a:xfrm>
        </p:grpSpPr>
        <p:sp>
          <p:nvSpPr>
            <p:cNvPr id="28" name="Freeform 28"/>
            <p:cNvSpPr/>
            <p:nvPr/>
          </p:nvSpPr>
          <p:spPr>
            <a:xfrm>
              <a:off x="115578" y="303122"/>
              <a:ext cx="2568130" cy="2268202"/>
            </a:xfrm>
            <a:custGeom>
              <a:avLst/>
              <a:gdLst/>
              <a:ahLst/>
              <a:cxnLst/>
              <a:rect l="l" t="t" r="r" b="b"/>
              <a:pathLst>
                <a:path w="2568130" h="2268202">
                  <a:moveTo>
                    <a:pt x="0" y="0"/>
                  </a:moveTo>
                  <a:lnTo>
                    <a:pt x="2568130" y="0"/>
                  </a:lnTo>
                  <a:lnTo>
                    <a:pt x="2568130" y="2268203"/>
                  </a:lnTo>
                  <a:lnTo>
                    <a:pt x="0" y="2268203"/>
                  </a:lnTo>
                  <a:lnTo>
                    <a:pt x="0" y="0"/>
                  </a:lnTo>
                  <a:close/>
                </a:path>
              </a:pathLst>
            </a:custGeom>
            <a:blipFill>
              <a:blip r:embed="rId7"/>
              <a:stretch>
                <a:fillRect/>
              </a:stretch>
            </a:blipFill>
          </p:spPr>
          <p:txBody>
            <a:bodyPr/>
            <a:lstStyle/>
            <a:p>
              <a:endParaRPr lang="en-US"/>
            </a:p>
          </p:txBody>
        </p:sp>
        <p:grpSp>
          <p:nvGrpSpPr>
            <p:cNvPr id="29" name="Group 29"/>
            <p:cNvGrpSpPr/>
            <p:nvPr/>
          </p:nvGrpSpPr>
          <p:grpSpPr>
            <a:xfrm rot="-5400000">
              <a:off x="-37581" y="37581"/>
              <a:ext cx="2874447" cy="2799286"/>
              <a:chOff x="0" y="0"/>
              <a:chExt cx="575638" cy="560586"/>
            </a:xfrm>
          </p:grpSpPr>
          <p:sp>
            <p:nvSpPr>
              <p:cNvPr id="30" name="Freeform 30"/>
              <p:cNvSpPr/>
              <p:nvPr/>
            </p:nvSpPr>
            <p:spPr>
              <a:xfrm>
                <a:off x="0" y="0"/>
                <a:ext cx="575638" cy="560586"/>
              </a:xfrm>
              <a:custGeom>
                <a:avLst/>
                <a:gdLst/>
                <a:ahLst/>
                <a:cxnLst/>
                <a:rect l="l" t="t" r="r" b="b"/>
                <a:pathLst>
                  <a:path w="575638" h="560586">
                    <a:moveTo>
                      <a:pt x="0" y="0"/>
                    </a:moveTo>
                    <a:lnTo>
                      <a:pt x="575638" y="0"/>
                    </a:lnTo>
                    <a:lnTo>
                      <a:pt x="575638" y="560586"/>
                    </a:lnTo>
                    <a:lnTo>
                      <a:pt x="0" y="560586"/>
                    </a:lnTo>
                    <a:close/>
                  </a:path>
                </a:pathLst>
              </a:custGeom>
              <a:solidFill>
                <a:srgbClr val="000000">
                  <a:alpha val="0"/>
                </a:srgbClr>
              </a:solidFill>
              <a:ln w="247650" cap="sq">
                <a:solidFill>
                  <a:srgbClr val="B88917"/>
                </a:solidFill>
                <a:prstDash val="solid"/>
                <a:miter/>
              </a:ln>
            </p:spPr>
            <p:txBody>
              <a:bodyPr/>
              <a:lstStyle/>
              <a:p>
                <a:endParaRPr lang="en-US"/>
              </a:p>
            </p:txBody>
          </p:sp>
          <p:sp>
            <p:nvSpPr>
              <p:cNvPr id="31" name="TextBox 31"/>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grpSp>
        <p:nvGrpSpPr>
          <p:cNvPr id="32" name="Group 32"/>
          <p:cNvGrpSpPr/>
          <p:nvPr/>
        </p:nvGrpSpPr>
        <p:grpSpPr>
          <a:xfrm rot="-10800000">
            <a:off x="1280316" y="1543805"/>
            <a:ext cx="15808193" cy="2058708"/>
            <a:chOff x="0" y="0"/>
            <a:chExt cx="12329989" cy="1605740"/>
          </a:xfrm>
        </p:grpSpPr>
        <p:sp>
          <p:nvSpPr>
            <p:cNvPr id="33" name="Freeform 33"/>
            <p:cNvSpPr/>
            <p:nvPr/>
          </p:nvSpPr>
          <p:spPr>
            <a:xfrm>
              <a:off x="0" y="0"/>
              <a:ext cx="12329989" cy="1605740"/>
            </a:xfrm>
            <a:custGeom>
              <a:avLst/>
              <a:gdLst/>
              <a:ahLst/>
              <a:cxnLst/>
              <a:rect l="l" t="t" r="r" b="b"/>
              <a:pathLst>
                <a:path w="12329989" h="1605740">
                  <a:moveTo>
                    <a:pt x="12064559" y="0"/>
                  </a:moveTo>
                  <a:lnTo>
                    <a:pt x="265430" y="0"/>
                  </a:lnTo>
                  <a:cubicBezTo>
                    <a:pt x="265430" y="146050"/>
                    <a:pt x="147320" y="265430"/>
                    <a:pt x="0" y="265430"/>
                  </a:cubicBezTo>
                  <a:lnTo>
                    <a:pt x="0" y="1340310"/>
                  </a:lnTo>
                  <a:cubicBezTo>
                    <a:pt x="146050" y="1340310"/>
                    <a:pt x="265430" y="1458420"/>
                    <a:pt x="265430" y="1605740"/>
                  </a:cubicBezTo>
                  <a:lnTo>
                    <a:pt x="12064559" y="1605740"/>
                  </a:lnTo>
                  <a:cubicBezTo>
                    <a:pt x="12064559" y="1459690"/>
                    <a:pt x="12182670" y="1340310"/>
                    <a:pt x="12329989" y="1340310"/>
                  </a:cubicBezTo>
                  <a:lnTo>
                    <a:pt x="12329989" y="265430"/>
                  </a:lnTo>
                  <a:cubicBezTo>
                    <a:pt x="12183939" y="265430"/>
                    <a:pt x="12064559" y="147320"/>
                    <a:pt x="12064559" y="0"/>
                  </a:cubicBezTo>
                  <a:close/>
                </a:path>
              </a:pathLst>
            </a:custGeom>
            <a:solidFill>
              <a:srgbClr val="FFFFFF"/>
            </a:solidFill>
          </p:spPr>
          <p:txBody>
            <a:bodyPr/>
            <a:lstStyle/>
            <a:p>
              <a:endParaRPr lang="en-US"/>
            </a:p>
          </p:txBody>
        </p:sp>
      </p:grpSp>
      <p:sp>
        <p:nvSpPr>
          <p:cNvPr id="34" name="TextBox 34"/>
          <p:cNvSpPr txBox="1"/>
          <p:nvPr/>
        </p:nvSpPr>
        <p:spPr>
          <a:xfrm>
            <a:off x="137974" y="199059"/>
            <a:ext cx="18035726" cy="996467"/>
          </a:xfrm>
          <a:prstGeom prst="rect">
            <a:avLst/>
          </a:prstGeom>
        </p:spPr>
        <p:txBody>
          <a:bodyPr lIns="0" tIns="0" rIns="0" bIns="0" rtlCol="0" anchor="t">
            <a:spAutoFit/>
          </a:bodyPr>
          <a:lstStyle/>
          <a:p>
            <a:pPr algn="ctr">
              <a:lnSpc>
                <a:spcPts val="7864"/>
              </a:lnSpc>
            </a:pPr>
            <a:r>
              <a:rPr lang="en-US" sz="6780">
                <a:solidFill>
                  <a:srgbClr val="FFFFFF"/>
                </a:solidFill>
                <a:latin typeface="Playfair Display Heavy"/>
              </a:rPr>
              <a:t>PHOTOGRAPHY CATEGORY</a:t>
            </a:r>
          </a:p>
        </p:txBody>
      </p:sp>
      <p:sp>
        <p:nvSpPr>
          <p:cNvPr id="35" name="TextBox 35"/>
          <p:cNvSpPr txBox="1"/>
          <p:nvPr/>
        </p:nvSpPr>
        <p:spPr>
          <a:xfrm>
            <a:off x="1703622" y="1691665"/>
            <a:ext cx="14880756" cy="1532692"/>
          </a:xfrm>
          <a:prstGeom prst="rect">
            <a:avLst/>
          </a:prstGeom>
        </p:spPr>
        <p:txBody>
          <a:bodyPr lIns="0" tIns="0" rIns="0" bIns="0" rtlCol="0" anchor="t">
            <a:spAutoFit/>
          </a:bodyPr>
          <a:lstStyle/>
          <a:p>
            <a:pPr algn="just">
              <a:lnSpc>
                <a:spcPts val="4139"/>
              </a:lnSpc>
            </a:pPr>
            <a:r>
              <a:rPr lang="en-US" sz="2956">
                <a:solidFill>
                  <a:srgbClr val="1F222B"/>
                </a:solidFill>
                <a:latin typeface="Glacial Indifference Bold"/>
              </a:rPr>
              <a:t>Key  Points : </a:t>
            </a:r>
            <a:r>
              <a:rPr lang="en-US" sz="2956">
                <a:solidFill>
                  <a:srgbClr val="1F222B"/>
                </a:solidFill>
                <a:latin typeface="Glacial Indifference"/>
              </a:rPr>
              <a:t>Photo must be a single print/digital image. Collages or collections of photos are not accepted. Entrant must be the photographer &amp; may use a variety of digital editing techniques including, but not limited to, multiple exposure, negative sandwich &amp; photogram.</a:t>
            </a:r>
          </a:p>
        </p:txBody>
      </p:sp>
      <p:sp>
        <p:nvSpPr>
          <p:cNvPr id="36" name="TextBox 36"/>
          <p:cNvSpPr txBox="1"/>
          <p:nvPr/>
        </p:nvSpPr>
        <p:spPr>
          <a:xfrm>
            <a:off x="1327941" y="3874591"/>
            <a:ext cx="6054385" cy="3845247"/>
          </a:xfrm>
          <a:prstGeom prst="rect">
            <a:avLst/>
          </a:prstGeom>
        </p:spPr>
        <p:txBody>
          <a:bodyPr lIns="0" tIns="0" rIns="0" bIns="0" rtlCol="0" anchor="t">
            <a:spAutoFit/>
          </a:bodyPr>
          <a:lstStyle/>
          <a:p>
            <a:pPr algn="just">
              <a:lnSpc>
                <a:spcPts val="3796"/>
              </a:lnSpc>
            </a:pPr>
            <a:r>
              <a:rPr lang="en-US" sz="2711">
                <a:solidFill>
                  <a:srgbClr val="FDFAF0"/>
                </a:solidFill>
                <a:latin typeface="Glacial Indifference Bold"/>
              </a:rPr>
              <a:t>Prints:</a:t>
            </a:r>
          </a:p>
          <a:p>
            <a:pPr marL="585433" lvl="1" indent="-292717" algn="just">
              <a:lnSpc>
                <a:spcPts val="3796"/>
              </a:lnSpc>
              <a:buFont typeface="Arial"/>
              <a:buChar char="•"/>
            </a:pPr>
            <a:r>
              <a:rPr lang="en-US" sz="2711">
                <a:solidFill>
                  <a:srgbClr val="FDFAF0"/>
                </a:solidFill>
                <a:latin typeface="Glacial Indifference"/>
              </a:rPr>
              <a:t>Must be no smaller than 5 x 7” &amp; no larger than 8 x 10”</a:t>
            </a:r>
          </a:p>
          <a:p>
            <a:pPr marL="585433" lvl="1" indent="-292717" algn="just">
              <a:lnSpc>
                <a:spcPts val="3796"/>
              </a:lnSpc>
              <a:buFont typeface="Arial"/>
              <a:buChar char="•"/>
            </a:pPr>
            <a:r>
              <a:rPr lang="en-US" sz="2711">
                <a:solidFill>
                  <a:srgbClr val="FDFAF0"/>
                </a:solidFill>
                <a:latin typeface="Glacial Indifference"/>
              </a:rPr>
              <a:t>Mounted on mat or poster board no larger than 11x14”</a:t>
            </a:r>
          </a:p>
          <a:p>
            <a:pPr marL="585433" lvl="1" indent="-292717" algn="just">
              <a:lnSpc>
                <a:spcPts val="3796"/>
              </a:lnSpc>
              <a:buFont typeface="Arial"/>
              <a:buChar char="•"/>
            </a:pPr>
            <a:r>
              <a:rPr lang="en-US" sz="2711">
                <a:solidFill>
                  <a:srgbClr val="FDFAF0"/>
                </a:solidFill>
                <a:latin typeface="Glacial Indifference"/>
              </a:rPr>
              <a:t>Framed prints are not accepted</a:t>
            </a:r>
          </a:p>
          <a:p>
            <a:pPr marL="585433" lvl="1" indent="-292717" algn="just">
              <a:lnSpc>
                <a:spcPts val="3796"/>
              </a:lnSpc>
              <a:buFont typeface="Arial"/>
              <a:buChar char="•"/>
            </a:pPr>
            <a:r>
              <a:rPr lang="en-US" sz="2711">
                <a:solidFill>
                  <a:srgbClr val="FDFAF0"/>
                </a:solidFill>
                <a:latin typeface="Glacial Indifference"/>
              </a:rPr>
              <a:t>Include one digital image of artwork with your submission (jpeg, jpg, png)</a:t>
            </a:r>
          </a:p>
        </p:txBody>
      </p:sp>
      <p:sp>
        <p:nvSpPr>
          <p:cNvPr id="37" name="TextBox 37"/>
          <p:cNvSpPr txBox="1"/>
          <p:nvPr/>
        </p:nvSpPr>
        <p:spPr>
          <a:xfrm>
            <a:off x="1327941" y="7818054"/>
            <a:ext cx="6054385" cy="1796552"/>
          </a:xfrm>
          <a:prstGeom prst="rect">
            <a:avLst/>
          </a:prstGeom>
        </p:spPr>
        <p:txBody>
          <a:bodyPr lIns="0" tIns="0" rIns="0" bIns="0" rtlCol="0" anchor="t">
            <a:spAutoFit/>
          </a:bodyPr>
          <a:lstStyle/>
          <a:p>
            <a:pPr algn="just">
              <a:lnSpc>
                <a:spcPts val="3570"/>
              </a:lnSpc>
            </a:pPr>
            <a:r>
              <a:rPr lang="en-US" sz="2550">
                <a:solidFill>
                  <a:srgbClr val="FDFAF0"/>
                </a:solidFill>
                <a:latin typeface="Glacial Indifference Bold"/>
              </a:rPr>
              <a:t>Digital Images:</a:t>
            </a:r>
          </a:p>
          <a:p>
            <a:pPr marL="550588" lvl="1" indent="-275294" algn="just">
              <a:lnSpc>
                <a:spcPts val="3570"/>
              </a:lnSpc>
              <a:buFont typeface="Arial"/>
              <a:buChar char="•"/>
            </a:pPr>
            <a:r>
              <a:rPr lang="en-US" sz="2550">
                <a:solidFill>
                  <a:srgbClr val="FDFAF0"/>
                </a:solidFill>
                <a:latin typeface="Glacial Indifference"/>
              </a:rPr>
              <a:t>Dimensions must be at least 640x960 pixels and 300 dpi</a:t>
            </a:r>
          </a:p>
          <a:p>
            <a:pPr marL="550588" lvl="1" indent="-275294" algn="just">
              <a:lnSpc>
                <a:spcPts val="3570"/>
              </a:lnSpc>
              <a:buFont typeface="Arial"/>
              <a:buChar char="•"/>
            </a:pPr>
            <a:r>
              <a:rPr lang="en-US" sz="2550">
                <a:solidFill>
                  <a:srgbClr val="FDFAF0"/>
                </a:solidFill>
                <a:latin typeface="Glacial Indifference"/>
              </a:rPr>
              <a:t>Accepted file formats: JPEG, JPG, PNG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5C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629512"/>
            <a:chOff x="0" y="0"/>
            <a:chExt cx="6186311" cy="889489"/>
          </a:xfrm>
        </p:grpSpPr>
        <p:sp>
          <p:nvSpPr>
            <p:cNvPr id="3" name="Freeform 3"/>
            <p:cNvSpPr/>
            <p:nvPr/>
          </p:nvSpPr>
          <p:spPr>
            <a:xfrm>
              <a:off x="0" y="0"/>
              <a:ext cx="6186311" cy="889489"/>
            </a:xfrm>
            <a:custGeom>
              <a:avLst/>
              <a:gdLst/>
              <a:ahLst/>
              <a:cxnLst/>
              <a:rect l="l" t="t" r="r" b="b"/>
              <a:pathLst>
                <a:path w="6186311" h="889489">
                  <a:moveTo>
                    <a:pt x="0" y="0"/>
                  </a:moveTo>
                  <a:lnTo>
                    <a:pt x="6186311" y="0"/>
                  </a:lnTo>
                  <a:lnTo>
                    <a:pt x="6186311" y="889489"/>
                  </a:lnTo>
                  <a:lnTo>
                    <a:pt x="0" y="889489"/>
                  </a:lnTo>
                  <a:close/>
                </a:path>
              </a:pathLst>
            </a:custGeom>
            <a:solidFill>
              <a:srgbClr val="1F222B"/>
            </a:solidFill>
          </p:spPr>
          <p:txBody>
            <a:bodyPr/>
            <a:lstStyle/>
            <a:p>
              <a:endParaRPr lang="en-US"/>
            </a:p>
          </p:txBody>
        </p:sp>
      </p:grpSp>
      <p:sp>
        <p:nvSpPr>
          <p:cNvPr id="4" name="Freeform 4"/>
          <p:cNvSpPr/>
          <p:nvPr/>
        </p:nvSpPr>
        <p:spPr>
          <a:xfrm rot="-488881" flipV="1">
            <a:off x="7160211" y="7294564"/>
            <a:ext cx="5700685" cy="2601585"/>
          </a:xfrm>
          <a:custGeom>
            <a:avLst/>
            <a:gdLst/>
            <a:ahLst/>
            <a:cxnLst/>
            <a:rect l="l" t="t" r="r" b="b"/>
            <a:pathLst>
              <a:path w="5700685" h="2601585">
                <a:moveTo>
                  <a:pt x="0" y="2601586"/>
                </a:moveTo>
                <a:lnTo>
                  <a:pt x="5700685" y="2601586"/>
                </a:lnTo>
                <a:lnTo>
                  <a:pt x="5700685" y="0"/>
                </a:lnTo>
                <a:lnTo>
                  <a:pt x="0" y="0"/>
                </a:lnTo>
                <a:lnTo>
                  <a:pt x="0" y="2601586"/>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884394" flipV="1">
            <a:off x="13110475" y="6425584"/>
            <a:ext cx="2702550" cy="3079829"/>
          </a:xfrm>
          <a:custGeom>
            <a:avLst/>
            <a:gdLst/>
            <a:ahLst/>
            <a:cxnLst/>
            <a:rect l="l" t="t" r="r" b="b"/>
            <a:pathLst>
              <a:path w="2702550" h="3079829">
                <a:moveTo>
                  <a:pt x="0" y="3079830"/>
                </a:moveTo>
                <a:lnTo>
                  <a:pt x="2702550" y="3079830"/>
                </a:lnTo>
                <a:lnTo>
                  <a:pt x="2702550" y="0"/>
                </a:lnTo>
                <a:lnTo>
                  <a:pt x="0" y="0"/>
                </a:lnTo>
                <a:lnTo>
                  <a:pt x="0" y="307983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111825" y="3840097"/>
            <a:ext cx="14064349" cy="3352812"/>
          </a:xfrm>
          <a:prstGeom prst="rect">
            <a:avLst/>
          </a:prstGeom>
        </p:spPr>
        <p:txBody>
          <a:bodyPr lIns="0" tIns="0" rIns="0" bIns="0" rtlCol="0" anchor="t">
            <a:spAutoFit/>
          </a:bodyPr>
          <a:lstStyle/>
          <a:p>
            <a:pPr algn="just">
              <a:lnSpc>
                <a:spcPts val="8924"/>
              </a:lnSpc>
            </a:pPr>
            <a:r>
              <a:rPr lang="en-US" sz="6374">
                <a:solidFill>
                  <a:srgbClr val="FDFAF0"/>
                </a:solidFill>
                <a:latin typeface="Bebas Neue Bold"/>
              </a:rPr>
              <a:t>“To make every child’s potential a reality by engaging and empowering families and communities to advocate for all children.”</a:t>
            </a:r>
          </a:p>
        </p:txBody>
      </p:sp>
      <p:sp>
        <p:nvSpPr>
          <p:cNvPr id="7" name="TextBox 7"/>
          <p:cNvSpPr txBox="1"/>
          <p:nvPr/>
        </p:nvSpPr>
        <p:spPr>
          <a:xfrm>
            <a:off x="1028700" y="416649"/>
            <a:ext cx="7742696" cy="1252677"/>
          </a:xfrm>
          <a:prstGeom prst="rect">
            <a:avLst/>
          </a:prstGeom>
        </p:spPr>
        <p:txBody>
          <a:bodyPr lIns="0" tIns="0" rIns="0" bIns="0" rtlCol="0" anchor="t">
            <a:spAutoFit/>
          </a:bodyPr>
          <a:lstStyle/>
          <a:p>
            <a:pPr algn="ctr">
              <a:lnSpc>
                <a:spcPts val="9830"/>
              </a:lnSpc>
            </a:pPr>
            <a:r>
              <a:rPr lang="en-US" sz="8474">
                <a:solidFill>
                  <a:srgbClr val="FDFAF0"/>
                </a:solidFill>
                <a:latin typeface="Playfair Display Heavy"/>
              </a:rPr>
              <a:t>OUR MISSION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239904" y="1539959"/>
            <a:ext cx="15808193" cy="1779796"/>
            <a:chOff x="0" y="0"/>
            <a:chExt cx="12329989" cy="1388196"/>
          </a:xfrm>
        </p:grpSpPr>
        <p:sp>
          <p:nvSpPr>
            <p:cNvPr id="3" name="Freeform 3"/>
            <p:cNvSpPr/>
            <p:nvPr/>
          </p:nvSpPr>
          <p:spPr>
            <a:xfrm>
              <a:off x="0" y="0"/>
              <a:ext cx="12329989" cy="1388196"/>
            </a:xfrm>
            <a:custGeom>
              <a:avLst/>
              <a:gdLst/>
              <a:ahLst/>
              <a:cxnLst/>
              <a:rect l="l" t="t" r="r" b="b"/>
              <a:pathLst>
                <a:path w="12329989" h="1388196">
                  <a:moveTo>
                    <a:pt x="12064559" y="0"/>
                  </a:moveTo>
                  <a:lnTo>
                    <a:pt x="265430" y="0"/>
                  </a:lnTo>
                  <a:cubicBezTo>
                    <a:pt x="265430" y="146050"/>
                    <a:pt x="147320" y="265430"/>
                    <a:pt x="0" y="265430"/>
                  </a:cubicBezTo>
                  <a:lnTo>
                    <a:pt x="0" y="1122766"/>
                  </a:lnTo>
                  <a:cubicBezTo>
                    <a:pt x="146050" y="1122766"/>
                    <a:pt x="265430" y="1240876"/>
                    <a:pt x="265430" y="1388196"/>
                  </a:cubicBezTo>
                  <a:lnTo>
                    <a:pt x="12064559" y="1388196"/>
                  </a:lnTo>
                  <a:cubicBezTo>
                    <a:pt x="12064559" y="1242146"/>
                    <a:pt x="12182670" y="1122766"/>
                    <a:pt x="12329989" y="1122766"/>
                  </a:cubicBezTo>
                  <a:lnTo>
                    <a:pt x="12329989" y="265430"/>
                  </a:lnTo>
                  <a:cubicBezTo>
                    <a:pt x="12183939" y="265430"/>
                    <a:pt x="12064559" y="147320"/>
                    <a:pt x="12064559" y="0"/>
                  </a:cubicBezTo>
                  <a:close/>
                </a:path>
              </a:pathLst>
            </a:custGeom>
            <a:solidFill>
              <a:srgbClr val="FFFFFF"/>
            </a:solidFill>
          </p:spPr>
          <p:txBody>
            <a:bodyPr/>
            <a:lstStyle/>
            <a:p>
              <a:endParaRPr lang="en-US"/>
            </a:p>
          </p:txBody>
        </p:sp>
      </p:grpSp>
      <p:grpSp>
        <p:nvGrpSpPr>
          <p:cNvPr id="4" name="Group 4"/>
          <p:cNvGrpSpPr/>
          <p:nvPr/>
        </p:nvGrpSpPr>
        <p:grpSpPr>
          <a:xfrm>
            <a:off x="11169257" y="3664187"/>
            <a:ext cx="3251763" cy="2742320"/>
            <a:chOff x="0" y="0"/>
            <a:chExt cx="4335684" cy="3656427"/>
          </a:xfrm>
        </p:grpSpPr>
        <p:sp>
          <p:nvSpPr>
            <p:cNvPr id="5" name="Freeform 5"/>
            <p:cNvSpPr/>
            <p:nvPr/>
          </p:nvSpPr>
          <p:spPr>
            <a:xfrm>
              <a:off x="226314" y="345458"/>
              <a:ext cx="3883057" cy="3027251"/>
            </a:xfrm>
            <a:custGeom>
              <a:avLst/>
              <a:gdLst/>
              <a:ahLst/>
              <a:cxnLst/>
              <a:rect l="l" t="t" r="r" b="b"/>
              <a:pathLst>
                <a:path w="3883057" h="3027251">
                  <a:moveTo>
                    <a:pt x="0" y="0"/>
                  </a:moveTo>
                  <a:lnTo>
                    <a:pt x="3883056" y="0"/>
                  </a:lnTo>
                  <a:lnTo>
                    <a:pt x="3883056" y="3027252"/>
                  </a:lnTo>
                  <a:lnTo>
                    <a:pt x="0" y="3027252"/>
                  </a:lnTo>
                  <a:lnTo>
                    <a:pt x="0" y="0"/>
                  </a:lnTo>
                  <a:close/>
                </a:path>
              </a:pathLst>
            </a:custGeom>
            <a:blipFill>
              <a:blip r:embed="rId2"/>
              <a:stretch>
                <a:fillRect/>
              </a:stretch>
            </a:blipFill>
          </p:spPr>
          <p:txBody>
            <a:bodyPr/>
            <a:lstStyle/>
            <a:p>
              <a:endParaRPr lang="en-US"/>
            </a:p>
          </p:txBody>
        </p:sp>
        <p:sp>
          <p:nvSpPr>
            <p:cNvPr id="6" name="Freeform 6"/>
            <p:cNvSpPr/>
            <p:nvPr/>
          </p:nvSpPr>
          <p:spPr>
            <a:xfrm>
              <a:off x="0" y="0"/>
              <a:ext cx="4335684" cy="3656427"/>
            </a:xfrm>
            <a:custGeom>
              <a:avLst/>
              <a:gdLst/>
              <a:ahLst/>
              <a:cxnLst/>
              <a:rect l="l" t="t" r="r" b="b"/>
              <a:pathLst>
                <a:path w="4335684" h="3656427">
                  <a:moveTo>
                    <a:pt x="0" y="0"/>
                  </a:moveTo>
                  <a:lnTo>
                    <a:pt x="4335684" y="0"/>
                  </a:lnTo>
                  <a:lnTo>
                    <a:pt x="4335684" y="3656427"/>
                  </a:lnTo>
                  <a:lnTo>
                    <a:pt x="0" y="3656427"/>
                  </a:lnTo>
                  <a:lnTo>
                    <a:pt x="0" y="0"/>
                  </a:lnTo>
                  <a:close/>
                </a:path>
              </a:pathLst>
            </a:custGeom>
            <a:blipFill>
              <a:blip r:embed="rId3"/>
              <a:stretch>
                <a:fillRect/>
              </a:stretch>
            </a:blipFill>
          </p:spPr>
          <p:txBody>
            <a:bodyPr/>
            <a:lstStyle/>
            <a:p>
              <a:endParaRPr lang="en-US"/>
            </a:p>
          </p:txBody>
        </p:sp>
      </p:grpSp>
      <p:grpSp>
        <p:nvGrpSpPr>
          <p:cNvPr id="7" name="Group 7"/>
          <p:cNvGrpSpPr/>
          <p:nvPr/>
        </p:nvGrpSpPr>
        <p:grpSpPr>
          <a:xfrm>
            <a:off x="11169257" y="6629344"/>
            <a:ext cx="3251763" cy="2742320"/>
            <a:chOff x="0" y="0"/>
            <a:chExt cx="4335684" cy="3656427"/>
          </a:xfrm>
        </p:grpSpPr>
        <p:sp>
          <p:nvSpPr>
            <p:cNvPr id="8" name="Freeform 8"/>
            <p:cNvSpPr/>
            <p:nvPr/>
          </p:nvSpPr>
          <p:spPr>
            <a:xfrm>
              <a:off x="455613" y="517633"/>
              <a:ext cx="3478185" cy="2621160"/>
            </a:xfrm>
            <a:custGeom>
              <a:avLst/>
              <a:gdLst/>
              <a:ahLst/>
              <a:cxnLst/>
              <a:rect l="l" t="t" r="r" b="b"/>
              <a:pathLst>
                <a:path w="3478185" h="2621160">
                  <a:moveTo>
                    <a:pt x="0" y="0"/>
                  </a:moveTo>
                  <a:lnTo>
                    <a:pt x="3478185" y="0"/>
                  </a:lnTo>
                  <a:lnTo>
                    <a:pt x="3478185" y="2621161"/>
                  </a:lnTo>
                  <a:lnTo>
                    <a:pt x="0" y="2621161"/>
                  </a:lnTo>
                  <a:lnTo>
                    <a:pt x="0" y="0"/>
                  </a:lnTo>
                  <a:close/>
                </a:path>
              </a:pathLst>
            </a:custGeom>
            <a:blipFill>
              <a:blip r:embed="rId4"/>
              <a:stretch>
                <a:fillRect/>
              </a:stretch>
            </a:blipFill>
          </p:spPr>
          <p:txBody>
            <a:bodyPr/>
            <a:lstStyle/>
            <a:p>
              <a:endParaRPr lang="en-US"/>
            </a:p>
          </p:txBody>
        </p:sp>
        <p:sp>
          <p:nvSpPr>
            <p:cNvPr id="9" name="Freeform 9"/>
            <p:cNvSpPr/>
            <p:nvPr/>
          </p:nvSpPr>
          <p:spPr>
            <a:xfrm>
              <a:off x="0" y="0"/>
              <a:ext cx="4335684" cy="3656427"/>
            </a:xfrm>
            <a:custGeom>
              <a:avLst/>
              <a:gdLst/>
              <a:ahLst/>
              <a:cxnLst/>
              <a:rect l="l" t="t" r="r" b="b"/>
              <a:pathLst>
                <a:path w="4335684" h="3656427">
                  <a:moveTo>
                    <a:pt x="0" y="0"/>
                  </a:moveTo>
                  <a:lnTo>
                    <a:pt x="4335684" y="0"/>
                  </a:lnTo>
                  <a:lnTo>
                    <a:pt x="4335684" y="3656427"/>
                  </a:lnTo>
                  <a:lnTo>
                    <a:pt x="0" y="3656427"/>
                  </a:lnTo>
                  <a:lnTo>
                    <a:pt x="0" y="0"/>
                  </a:lnTo>
                  <a:close/>
                </a:path>
              </a:pathLst>
            </a:custGeom>
            <a:blipFill>
              <a:blip r:embed="rId3"/>
              <a:stretch>
                <a:fillRect/>
              </a:stretch>
            </a:blipFill>
          </p:spPr>
          <p:txBody>
            <a:bodyPr/>
            <a:lstStyle/>
            <a:p>
              <a:endParaRPr lang="en-US"/>
            </a:p>
          </p:txBody>
        </p:sp>
      </p:grpSp>
      <p:grpSp>
        <p:nvGrpSpPr>
          <p:cNvPr id="10" name="Group 10"/>
          <p:cNvGrpSpPr/>
          <p:nvPr/>
        </p:nvGrpSpPr>
        <p:grpSpPr>
          <a:xfrm>
            <a:off x="8542242" y="6603560"/>
            <a:ext cx="2312690" cy="2742320"/>
            <a:chOff x="0" y="0"/>
            <a:chExt cx="3083587" cy="3656427"/>
          </a:xfrm>
        </p:grpSpPr>
        <p:sp>
          <p:nvSpPr>
            <p:cNvPr id="11" name="Freeform 11"/>
            <p:cNvSpPr/>
            <p:nvPr/>
          </p:nvSpPr>
          <p:spPr>
            <a:xfrm>
              <a:off x="128954" y="186926"/>
              <a:ext cx="2825679" cy="3260354"/>
            </a:xfrm>
            <a:custGeom>
              <a:avLst/>
              <a:gdLst/>
              <a:ahLst/>
              <a:cxnLst/>
              <a:rect l="l" t="t" r="r" b="b"/>
              <a:pathLst>
                <a:path w="2825679" h="3260354">
                  <a:moveTo>
                    <a:pt x="0" y="0"/>
                  </a:moveTo>
                  <a:lnTo>
                    <a:pt x="2825679" y="0"/>
                  </a:lnTo>
                  <a:lnTo>
                    <a:pt x="2825679" y="3260354"/>
                  </a:lnTo>
                  <a:lnTo>
                    <a:pt x="0" y="3260354"/>
                  </a:lnTo>
                  <a:lnTo>
                    <a:pt x="0" y="0"/>
                  </a:lnTo>
                  <a:close/>
                </a:path>
              </a:pathLst>
            </a:custGeom>
            <a:blipFill>
              <a:blip r:embed="rId5"/>
              <a:stretch>
                <a:fillRect b="-13736"/>
              </a:stretch>
            </a:blipFill>
          </p:spPr>
          <p:txBody>
            <a:bodyPr/>
            <a:lstStyle/>
            <a:p>
              <a:endParaRPr lang="en-US"/>
            </a:p>
          </p:txBody>
        </p:sp>
        <p:sp>
          <p:nvSpPr>
            <p:cNvPr id="12" name="Freeform 12"/>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grpSp>
        <p:nvGrpSpPr>
          <p:cNvPr id="13" name="Group 13"/>
          <p:cNvGrpSpPr/>
          <p:nvPr/>
        </p:nvGrpSpPr>
        <p:grpSpPr>
          <a:xfrm>
            <a:off x="8541051" y="3672520"/>
            <a:ext cx="2312690" cy="2742320"/>
            <a:chOff x="0" y="0"/>
            <a:chExt cx="3083587" cy="3656427"/>
          </a:xfrm>
        </p:grpSpPr>
        <p:sp>
          <p:nvSpPr>
            <p:cNvPr id="14" name="Freeform 14"/>
            <p:cNvSpPr/>
            <p:nvPr/>
          </p:nvSpPr>
          <p:spPr>
            <a:xfrm>
              <a:off x="464799" y="514533"/>
              <a:ext cx="2106482" cy="2627360"/>
            </a:xfrm>
            <a:custGeom>
              <a:avLst/>
              <a:gdLst/>
              <a:ahLst/>
              <a:cxnLst/>
              <a:rect l="l" t="t" r="r" b="b"/>
              <a:pathLst>
                <a:path w="2106482" h="2627360">
                  <a:moveTo>
                    <a:pt x="0" y="0"/>
                  </a:moveTo>
                  <a:lnTo>
                    <a:pt x="2106481" y="0"/>
                  </a:lnTo>
                  <a:lnTo>
                    <a:pt x="2106481" y="2627361"/>
                  </a:lnTo>
                  <a:lnTo>
                    <a:pt x="0" y="2627361"/>
                  </a:lnTo>
                  <a:lnTo>
                    <a:pt x="0" y="0"/>
                  </a:lnTo>
                  <a:close/>
                </a:path>
              </a:pathLst>
            </a:custGeom>
            <a:blipFill>
              <a:blip r:embed="rId6"/>
              <a:stretch>
                <a:fillRect l="-7167" r="-8594"/>
              </a:stretch>
            </a:blipFill>
          </p:spPr>
          <p:txBody>
            <a:bodyPr/>
            <a:lstStyle/>
            <a:p>
              <a:endParaRPr lang="en-US"/>
            </a:p>
          </p:txBody>
        </p:sp>
        <p:sp>
          <p:nvSpPr>
            <p:cNvPr id="15" name="Freeform 15"/>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grpSp>
        <p:nvGrpSpPr>
          <p:cNvPr id="16" name="Group 16"/>
          <p:cNvGrpSpPr/>
          <p:nvPr/>
        </p:nvGrpSpPr>
        <p:grpSpPr>
          <a:xfrm>
            <a:off x="14735406" y="6603560"/>
            <a:ext cx="2312690" cy="2742320"/>
            <a:chOff x="0" y="0"/>
            <a:chExt cx="3083587" cy="3656427"/>
          </a:xfrm>
        </p:grpSpPr>
        <p:sp>
          <p:nvSpPr>
            <p:cNvPr id="17" name="Freeform 17"/>
            <p:cNvSpPr/>
            <p:nvPr/>
          </p:nvSpPr>
          <p:spPr>
            <a:xfrm>
              <a:off x="444418" y="219863"/>
              <a:ext cx="2335654" cy="3184324"/>
            </a:xfrm>
            <a:custGeom>
              <a:avLst/>
              <a:gdLst/>
              <a:ahLst/>
              <a:cxnLst/>
              <a:rect l="l" t="t" r="r" b="b"/>
              <a:pathLst>
                <a:path w="2335654" h="3184324">
                  <a:moveTo>
                    <a:pt x="0" y="0"/>
                  </a:moveTo>
                  <a:lnTo>
                    <a:pt x="2335655" y="0"/>
                  </a:lnTo>
                  <a:lnTo>
                    <a:pt x="2335655" y="3184323"/>
                  </a:lnTo>
                  <a:lnTo>
                    <a:pt x="0" y="3184323"/>
                  </a:lnTo>
                  <a:lnTo>
                    <a:pt x="0" y="0"/>
                  </a:lnTo>
                  <a:close/>
                </a:path>
              </a:pathLst>
            </a:custGeom>
            <a:blipFill>
              <a:blip r:embed="rId7"/>
              <a:stretch>
                <a:fillRect/>
              </a:stretch>
            </a:blipFill>
          </p:spPr>
          <p:txBody>
            <a:bodyPr/>
            <a:lstStyle/>
            <a:p>
              <a:endParaRPr lang="en-US"/>
            </a:p>
          </p:txBody>
        </p:sp>
        <p:sp>
          <p:nvSpPr>
            <p:cNvPr id="18" name="Freeform 18"/>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grpSp>
        <p:nvGrpSpPr>
          <p:cNvPr id="19" name="Group 19"/>
          <p:cNvGrpSpPr/>
          <p:nvPr/>
        </p:nvGrpSpPr>
        <p:grpSpPr>
          <a:xfrm>
            <a:off x="14735406" y="3664187"/>
            <a:ext cx="2312690" cy="2742320"/>
            <a:chOff x="0" y="0"/>
            <a:chExt cx="3083587" cy="3656427"/>
          </a:xfrm>
        </p:grpSpPr>
        <p:sp>
          <p:nvSpPr>
            <p:cNvPr id="20" name="Freeform 20"/>
            <p:cNvSpPr/>
            <p:nvPr/>
          </p:nvSpPr>
          <p:spPr>
            <a:xfrm>
              <a:off x="537705" y="469904"/>
              <a:ext cx="2008178" cy="2778359"/>
            </a:xfrm>
            <a:custGeom>
              <a:avLst/>
              <a:gdLst/>
              <a:ahLst/>
              <a:cxnLst/>
              <a:rect l="l" t="t" r="r" b="b"/>
              <a:pathLst>
                <a:path w="2008178" h="2778359">
                  <a:moveTo>
                    <a:pt x="0" y="0"/>
                  </a:moveTo>
                  <a:lnTo>
                    <a:pt x="2008177" y="0"/>
                  </a:lnTo>
                  <a:lnTo>
                    <a:pt x="2008177" y="2778360"/>
                  </a:lnTo>
                  <a:lnTo>
                    <a:pt x="0" y="2778360"/>
                  </a:lnTo>
                  <a:lnTo>
                    <a:pt x="0" y="0"/>
                  </a:lnTo>
                  <a:close/>
                </a:path>
              </a:pathLst>
            </a:custGeom>
            <a:blipFill>
              <a:blip r:embed="rId8"/>
              <a:stretch>
                <a:fillRect/>
              </a:stretch>
            </a:blipFill>
          </p:spPr>
          <p:txBody>
            <a:bodyPr/>
            <a:lstStyle/>
            <a:p>
              <a:endParaRPr lang="en-US"/>
            </a:p>
          </p:txBody>
        </p:sp>
        <p:sp>
          <p:nvSpPr>
            <p:cNvPr id="21" name="Freeform 21"/>
            <p:cNvSpPr/>
            <p:nvPr/>
          </p:nvSpPr>
          <p:spPr>
            <a:xfrm rot="5400000">
              <a:off x="-286420" y="286420"/>
              <a:ext cx="3656427" cy="3083587"/>
            </a:xfrm>
            <a:custGeom>
              <a:avLst/>
              <a:gdLst/>
              <a:ahLst/>
              <a:cxnLst/>
              <a:rect l="l" t="t" r="r" b="b"/>
              <a:pathLst>
                <a:path w="3656427" h="3083587">
                  <a:moveTo>
                    <a:pt x="0" y="0"/>
                  </a:moveTo>
                  <a:lnTo>
                    <a:pt x="3656427" y="0"/>
                  </a:lnTo>
                  <a:lnTo>
                    <a:pt x="3656427" y="3083587"/>
                  </a:lnTo>
                  <a:lnTo>
                    <a:pt x="0" y="3083587"/>
                  </a:lnTo>
                  <a:lnTo>
                    <a:pt x="0" y="0"/>
                  </a:lnTo>
                  <a:close/>
                </a:path>
              </a:pathLst>
            </a:custGeom>
            <a:blipFill>
              <a:blip r:embed="rId3"/>
              <a:stretch>
                <a:fillRect/>
              </a:stretch>
            </a:blipFill>
          </p:spPr>
          <p:txBody>
            <a:bodyPr/>
            <a:lstStyle/>
            <a:p>
              <a:endParaRPr lang="en-US"/>
            </a:p>
          </p:txBody>
        </p:sp>
      </p:grpSp>
      <p:sp>
        <p:nvSpPr>
          <p:cNvPr id="22" name="TextBox 22"/>
          <p:cNvSpPr txBox="1"/>
          <p:nvPr/>
        </p:nvSpPr>
        <p:spPr>
          <a:xfrm>
            <a:off x="252274" y="199059"/>
            <a:ext cx="18035726" cy="996467"/>
          </a:xfrm>
          <a:prstGeom prst="rect">
            <a:avLst/>
          </a:prstGeom>
        </p:spPr>
        <p:txBody>
          <a:bodyPr lIns="0" tIns="0" rIns="0" bIns="0" rtlCol="0" anchor="t">
            <a:spAutoFit/>
          </a:bodyPr>
          <a:lstStyle/>
          <a:p>
            <a:pPr algn="ctr">
              <a:lnSpc>
                <a:spcPts val="7864"/>
              </a:lnSpc>
            </a:pPr>
            <a:r>
              <a:rPr lang="en-US" sz="6780">
                <a:solidFill>
                  <a:srgbClr val="FFFFFF"/>
                </a:solidFill>
                <a:latin typeface="Playfair Display Heavy"/>
              </a:rPr>
              <a:t>VISUAL ARTS CATEGORY</a:t>
            </a:r>
          </a:p>
        </p:txBody>
      </p:sp>
      <p:sp>
        <p:nvSpPr>
          <p:cNvPr id="23" name="TextBox 23"/>
          <p:cNvSpPr txBox="1"/>
          <p:nvPr/>
        </p:nvSpPr>
        <p:spPr>
          <a:xfrm>
            <a:off x="1703622" y="1628408"/>
            <a:ext cx="14880756" cy="1532692"/>
          </a:xfrm>
          <a:prstGeom prst="rect">
            <a:avLst/>
          </a:prstGeom>
        </p:spPr>
        <p:txBody>
          <a:bodyPr lIns="0" tIns="0" rIns="0" bIns="0" rtlCol="0" anchor="t">
            <a:spAutoFit/>
          </a:bodyPr>
          <a:lstStyle/>
          <a:p>
            <a:pPr algn="just">
              <a:lnSpc>
                <a:spcPts val="4139"/>
              </a:lnSpc>
            </a:pPr>
            <a:r>
              <a:rPr lang="en-US" sz="2956">
                <a:solidFill>
                  <a:srgbClr val="1F222B"/>
                </a:solidFill>
                <a:latin typeface="Glacial Indifference Bold"/>
              </a:rPr>
              <a:t>Key  Points: </a:t>
            </a:r>
            <a:r>
              <a:rPr lang="en-US" sz="2956">
                <a:solidFill>
                  <a:srgbClr val="1F222B"/>
                </a:solidFill>
                <a:latin typeface="Glacial Indifference"/>
              </a:rPr>
              <a:t>Works of both fine and design arts are accepted, including but not limited to: architectural drawing &amp; models, ceramics, collage, computer generated images,  graphics, crafts, drawing, fashion, jewelry, fiber work, mixed media, painting, printmaking &amp; sculpture.</a:t>
            </a:r>
          </a:p>
        </p:txBody>
      </p:sp>
      <p:sp>
        <p:nvSpPr>
          <p:cNvPr id="24" name="TextBox 24"/>
          <p:cNvSpPr txBox="1"/>
          <p:nvPr/>
        </p:nvSpPr>
        <p:spPr>
          <a:xfrm>
            <a:off x="1239904" y="3607037"/>
            <a:ext cx="6647868" cy="2845776"/>
          </a:xfrm>
          <a:prstGeom prst="rect">
            <a:avLst/>
          </a:prstGeom>
        </p:spPr>
        <p:txBody>
          <a:bodyPr lIns="0" tIns="0" rIns="0" bIns="0" rtlCol="0" anchor="t">
            <a:spAutoFit/>
          </a:bodyPr>
          <a:lstStyle/>
          <a:p>
            <a:pPr algn="just">
              <a:lnSpc>
                <a:spcPts val="3796"/>
              </a:lnSpc>
            </a:pPr>
            <a:r>
              <a:rPr lang="en-US" sz="2711">
                <a:solidFill>
                  <a:srgbClr val="FDFAF0"/>
                </a:solidFill>
                <a:latin typeface="Glacial Indifference Bold"/>
              </a:rPr>
              <a:t>2D Works: </a:t>
            </a:r>
          </a:p>
          <a:p>
            <a:pPr marL="585433" lvl="1" indent="-292717" algn="just">
              <a:lnSpc>
                <a:spcPts val="3796"/>
              </a:lnSpc>
              <a:buFont typeface="Arial"/>
              <a:buChar char="•"/>
            </a:pPr>
            <a:r>
              <a:rPr lang="en-US" sz="2711">
                <a:solidFill>
                  <a:srgbClr val="FDFAF0"/>
                </a:solidFill>
                <a:latin typeface="Glacial Indifference"/>
              </a:rPr>
              <a:t>Mounted on sturdy material</a:t>
            </a:r>
          </a:p>
          <a:p>
            <a:pPr marL="585433" lvl="1" indent="-292717" algn="just">
              <a:lnSpc>
                <a:spcPts val="3796"/>
              </a:lnSpc>
              <a:buFont typeface="Arial"/>
              <a:buChar char="•"/>
            </a:pPr>
            <a:r>
              <a:rPr lang="en-US" sz="2711">
                <a:solidFill>
                  <a:srgbClr val="FDFAF0"/>
                </a:solidFill>
                <a:latin typeface="Glacial Indifference"/>
              </a:rPr>
              <a:t>No larger than 12” x 16” with matting</a:t>
            </a:r>
          </a:p>
          <a:p>
            <a:pPr marL="585433" lvl="1" indent="-292717" algn="just">
              <a:lnSpc>
                <a:spcPts val="3796"/>
              </a:lnSpc>
              <a:buFont typeface="Arial"/>
              <a:buChar char="•"/>
            </a:pPr>
            <a:r>
              <a:rPr lang="en-US" sz="2711">
                <a:solidFill>
                  <a:srgbClr val="FDFAF0"/>
                </a:solidFill>
                <a:latin typeface="Glacial Indifference"/>
              </a:rPr>
              <a:t>Framed entries are not accepted</a:t>
            </a:r>
          </a:p>
          <a:p>
            <a:pPr marL="585433" lvl="1" indent="-292717" algn="just">
              <a:lnSpc>
                <a:spcPts val="3796"/>
              </a:lnSpc>
              <a:buFont typeface="Arial"/>
              <a:buChar char="•"/>
            </a:pPr>
            <a:r>
              <a:rPr lang="en-US" sz="2711">
                <a:solidFill>
                  <a:srgbClr val="FDFAF0"/>
                </a:solidFill>
                <a:latin typeface="Glacial Indifference"/>
              </a:rPr>
              <a:t>Include one digital image of artwork with your submission (JPEG, JPG, PNG).</a:t>
            </a:r>
          </a:p>
        </p:txBody>
      </p:sp>
      <p:sp>
        <p:nvSpPr>
          <p:cNvPr id="25" name="TextBox 25"/>
          <p:cNvSpPr txBox="1"/>
          <p:nvPr/>
        </p:nvSpPr>
        <p:spPr>
          <a:xfrm>
            <a:off x="1239904" y="6900488"/>
            <a:ext cx="6647868" cy="2369525"/>
          </a:xfrm>
          <a:prstGeom prst="rect">
            <a:avLst/>
          </a:prstGeom>
        </p:spPr>
        <p:txBody>
          <a:bodyPr lIns="0" tIns="0" rIns="0" bIns="0" rtlCol="0" anchor="t">
            <a:spAutoFit/>
          </a:bodyPr>
          <a:lstStyle/>
          <a:p>
            <a:pPr algn="just">
              <a:lnSpc>
                <a:spcPts val="3796"/>
              </a:lnSpc>
            </a:pPr>
            <a:r>
              <a:rPr lang="en-US" sz="2711">
                <a:solidFill>
                  <a:srgbClr val="FDFAF0"/>
                </a:solidFill>
                <a:latin typeface="Glacial Indifference Bold"/>
              </a:rPr>
              <a:t>3D Works:</a:t>
            </a:r>
          </a:p>
          <a:p>
            <a:pPr marL="585433" lvl="1" indent="-292717" algn="just">
              <a:lnSpc>
                <a:spcPts val="3796"/>
              </a:lnSpc>
              <a:buFont typeface="Arial"/>
              <a:buChar char="•"/>
            </a:pPr>
            <a:r>
              <a:rPr lang="en-US" sz="2711">
                <a:solidFill>
                  <a:srgbClr val="FDFAF0"/>
                </a:solidFill>
                <a:latin typeface="Glacial Indifference"/>
              </a:rPr>
              <a:t>No larger than 12” x 12” x 12”</a:t>
            </a:r>
          </a:p>
          <a:p>
            <a:pPr marL="585433" lvl="1" indent="-292717" algn="just">
              <a:lnSpc>
                <a:spcPts val="3796"/>
              </a:lnSpc>
              <a:buFont typeface="Arial"/>
              <a:buChar char="•"/>
            </a:pPr>
            <a:r>
              <a:rPr lang="en-US" sz="2711">
                <a:solidFill>
                  <a:srgbClr val="FDFAF0"/>
                </a:solidFill>
                <a:latin typeface="Glacial Indifference"/>
              </a:rPr>
              <a:t>Include 3 digital images of artwork at different angles.</a:t>
            </a:r>
          </a:p>
          <a:p>
            <a:pPr marL="585433" lvl="1" indent="-292717" algn="just">
              <a:lnSpc>
                <a:spcPts val="3796"/>
              </a:lnSpc>
              <a:buFont typeface="Arial"/>
              <a:buChar char="•"/>
            </a:pPr>
            <a:r>
              <a:rPr lang="en-US" sz="2711">
                <a:solidFill>
                  <a:srgbClr val="FDFAF0"/>
                </a:solidFill>
                <a:latin typeface="Glacial Indifference"/>
              </a:rPr>
              <a:t>File formats accepted: JPEG, JPG, PNG).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28700" y="1357915"/>
            <a:ext cx="15808193" cy="2740672"/>
            <a:chOff x="0" y="0"/>
            <a:chExt cx="12329989" cy="2137655"/>
          </a:xfrm>
        </p:grpSpPr>
        <p:sp>
          <p:nvSpPr>
            <p:cNvPr id="3" name="Freeform 3"/>
            <p:cNvSpPr/>
            <p:nvPr/>
          </p:nvSpPr>
          <p:spPr>
            <a:xfrm>
              <a:off x="0" y="0"/>
              <a:ext cx="12329989" cy="2137655"/>
            </a:xfrm>
            <a:custGeom>
              <a:avLst/>
              <a:gdLst/>
              <a:ahLst/>
              <a:cxnLst/>
              <a:rect l="l" t="t" r="r" b="b"/>
              <a:pathLst>
                <a:path w="12329989" h="2137655">
                  <a:moveTo>
                    <a:pt x="12064559" y="0"/>
                  </a:moveTo>
                  <a:lnTo>
                    <a:pt x="265430" y="0"/>
                  </a:lnTo>
                  <a:cubicBezTo>
                    <a:pt x="265430" y="146050"/>
                    <a:pt x="147320" y="265430"/>
                    <a:pt x="0" y="265430"/>
                  </a:cubicBezTo>
                  <a:lnTo>
                    <a:pt x="0" y="1872225"/>
                  </a:lnTo>
                  <a:cubicBezTo>
                    <a:pt x="146050" y="1872225"/>
                    <a:pt x="265430" y="1990335"/>
                    <a:pt x="265430" y="2137655"/>
                  </a:cubicBezTo>
                  <a:lnTo>
                    <a:pt x="12064559" y="2137655"/>
                  </a:lnTo>
                  <a:cubicBezTo>
                    <a:pt x="12064559" y="1991605"/>
                    <a:pt x="12182670" y="1872225"/>
                    <a:pt x="12329989" y="1872225"/>
                  </a:cubicBezTo>
                  <a:lnTo>
                    <a:pt x="12329989" y="265430"/>
                  </a:lnTo>
                  <a:cubicBezTo>
                    <a:pt x="12183939" y="265430"/>
                    <a:pt x="12064559" y="147320"/>
                    <a:pt x="12064559" y="0"/>
                  </a:cubicBezTo>
                  <a:close/>
                </a:path>
              </a:pathLst>
            </a:custGeom>
            <a:solidFill>
              <a:srgbClr val="FFFFFF"/>
            </a:solidFill>
          </p:spPr>
          <p:txBody>
            <a:bodyPr/>
            <a:lstStyle/>
            <a:p>
              <a:endParaRPr lang="en-US"/>
            </a:p>
          </p:txBody>
        </p:sp>
      </p:grpSp>
      <p:grpSp>
        <p:nvGrpSpPr>
          <p:cNvPr id="4" name="Group 4"/>
          <p:cNvGrpSpPr/>
          <p:nvPr/>
        </p:nvGrpSpPr>
        <p:grpSpPr>
          <a:xfrm>
            <a:off x="11541032" y="4504900"/>
            <a:ext cx="5295860" cy="4466176"/>
            <a:chOff x="0" y="0"/>
            <a:chExt cx="7061147" cy="5954901"/>
          </a:xfrm>
        </p:grpSpPr>
        <p:sp>
          <p:nvSpPr>
            <p:cNvPr id="5" name="Freeform 5"/>
            <p:cNvSpPr/>
            <p:nvPr/>
          </p:nvSpPr>
          <p:spPr>
            <a:xfrm>
              <a:off x="973113" y="885511"/>
              <a:ext cx="5141920" cy="4078549"/>
            </a:xfrm>
            <a:custGeom>
              <a:avLst/>
              <a:gdLst/>
              <a:ahLst/>
              <a:cxnLst/>
              <a:rect l="l" t="t" r="r" b="b"/>
              <a:pathLst>
                <a:path w="5141920" h="4078549">
                  <a:moveTo>
                    <a:pt x="0" y="0"/>
                  </a:moveTo>
                  <a:lnTo>
                    <a:pt x="5141921" y="0"/>
                  </a:lnTo>
                  <a:lnTo>
                    <a:pt x="5141921" y="4078549"/>
                  </a:lnTo>
                  <a:lnTo>
                    <a:pt x="0" y="4078549"/>
                  </a:lnTo>
                  <a:lnTo>
                    <a:pt x="0" y="0"/>
                  </a:lnTo>
                  <a:close/>
                </a:path>
              </a:pathLst>
            </a:custGeom>
            <a:blipFill>
              <a:blip r:embed="rId2"/>
              <a:stretch>
                <a:fillRect l="-3130" r="-3130"/>
              </a:stretch>
            </a:blipFill>
          </p:spPr>
          <p:txBody>
            <a:bodyPr/>
            <a:lstStyle/>
            <a:p>
              <a:endParaRPr lang="en-US"/>
            </a:p>
          </p:txBody>
        </p:sp>
        <p:sp>
          <p:nvSpPr>
            <p:cNvPr id="6" name="Freeform 6"/>
            <p:cNvSpPr/>
            <p:nvPr/>
          </p:nvSpPr>
          <p:spPr>
            <a:xfrm>
              <a:off x="0" y="0"/>
              <a:ext cx="7061147" cy="5954901"/>
            </a:xfrm>
            <a:custGeom>
              <a:avLst/>
              <a:gdLst/>
              <a:ahLst/>
              <a:cxnLst/>
              <a:rect l="l" t="t" r="r" b="b"/>
              <a:pathLst>
                <a:path w="7061147" h="5954901">
                  <a:moveTo>
                    <a:pt x="0" y="0"/>
                  </a:moveTo>
                  <a:lnTo>
                    <a:pt x="7061147" y="0"/>
                  </a:lnTo>
                  <a:lnTo>
                    <a:pt x="7061147" y="5954901"/>
                  </a:lnTo>
                  <a:lnTo>
                    <a:pt x="0" y="5954901"/>
                  </a:lnTo>
                  <a:lnTo>
                    <a:pt x="0" y="0"/>
                  </a:lnTo>
                  <a:close/>
                </a:path>
              </a:pathLst>
            </a:custGeom>
            <a:blipFill>
              <a:blip r:embed="rId3"/>
              <a:stretch>
                <a:fillRect/>
              </a:stretch>
            </a:blipFill>
          </p:spPr>
          <p:txBody>
            <a:bodyPr/>
            <a:lstStyle/>
            <a:p>
              <a:endParaRPr lang="en-US"/>
            </a:p>
          </p:txBody>
        </p:sp>
      </p:grpSp>
      <p:sp>
        <p:nvSpPr>
          <p:cNvPr id="7" name="TextBox 7"/>
          <p:cNvSpPr txBox="1"/>
          <p:nvPr/>
        </p:nvSpPr>
        <p:spPr>
          <a:xfrm>
            <a:off x="126137" y="127483"/>
            <a:ext cx="18035726" cy="996467"/>
          </a:xfrm>
          <a:prstGeom prst="rect">
            <a:avLst/>
          </a:prstGeom>
        </p:spPr>
        <p:txBody>
          <a:bodyPr lIns="0" tIns="0" rIns="0" bIns="0" rtlCol="0" anchor="t">
            <a:spAutoFit/>
          </a:bodyPr>
          <a:lstStyle/>
          <a:p>
            <a:pPr algn="ctr">
              <a:lnSpc>
                <a:spcPts val="7864"/>
              </a:lnSpc>
            </a:pPr>
            <a:r>
              <a:rPr lang="en-US" sz="6780">
                <a:solidFill>
                  <a:srgbClr val="FFFFFF"/>
                </a:solidFill>
                <a:latin typeface="Playfair Display Heavy"/>
              </a:rPr>
              <a:t>SPECIAL ARTIST DIVISION</a:t>
            </a:r>
          </a:p>
        </p:txBody>
      </p:sp>
      <p:sp>
        <p:nvSpPr>
          <p:cNvPr id="8" name="TextBox 8"/>
          <p:cNvSpPr txBox="1"/>
          <p:nvPr/>
        </p:nvSpPr>
        <p:spPr>
          <a:xfrm>
            <a:off x="1492418" y="1370392"/>
            <a:ext cx="14880756" cy="2601418"/>
          </a:xfrm>
          <a:prstGeom prst="rect">
            <a:avLst/>
          </a:prstGeom>
        </p:spPr>
        <p:txBody>
          <a:bodyPr lIns="0" tIns="0" rIns="0" bIns="0" rtlCol="0" anchor="t">
            <a:spAutoFit/>
          </a:bodyPr>
          <a:lstStyle/>
          <a:p>
            <a:pPr algn="just">
              <a:lnSpc>
                <a:spcPts val="4139"/>
              </a:lnSpc>
            </a:pPr>
            <a:r>
              <a:rPr lang="en-US" sz="2956">
                <a:solidFill>
                  <a:srgbClr val="1F222B"/>
                </a:solidFill>
                <a:latin typeface="Glacial Indifference Bold"/>
              </a:rPr>
              <a:t>Key  Points: </a:t>
            </a:r>
            <a:r>
              <a:rPr lang="en-US" sz="2956">
                <a:solidFill>
                  <a:srgbClr val="1F222B"/>
                </a:solidFill>
                <a:latin typeface="Glacial Indifference"/>
              </a:rPr>
              <a:t>This Special Artist Division welcomes students from all grades and offers non-artistic accommodations for students to participate fully in PTA Reflections. Students who identify as having a disability and receive services under IDEA, ADA, or have an IEP; Section 504 may enter in the Special Artist Division OR grade division most closely aligned to their functional abilities.</a:t>
            </a:r>
          </a:p>
        </p:txBody>
      </p:sp>
      <p:sp>
        <p:nvSpPr>
          <p:cNvPr id="9" name="TextBox 9"/>
          <p:cNvSpPr txBox="1"/>
          <p:nvPr/>
        </p:nvSpPr>
        <p:spPr>
          <a:xfrm>
            <a:off x="1028700" y="4489017"/>
            <a:ext cx="9778858" cy="4482058"/>
          </a:xfrm>
          <a:prstGeom prst="rect">
            <a:avLst/>
          </a:prstGeom>
        </p:spPr>
        <p:txBody>
          <a:bodyPr lIns="0" tIns="0" rIns="0" bIns="0" rtlCol="0" anchor="t">
            <a:spAutoFit/>
          </a:bodyPr>
          <a:lstStyle/>
          <a:p>
            <a:pPr algn="just">
              <a:lnSpc>
                <a:spcPts val="5123"/>
              </a:lnSpc>
            </a:pPr>
            <a:r>
              <a:rPr lang="en-US" sz="3659">
                <a:solidFill>
                  <a:srgbClr val="FFFFFF"/>
                </a:solidFill>
                <a:latin typeface="Glacial Indifference Bold"/>
              </a:rPr>
              <a:t>Accommodations:</a:t>
            </a:r>
          </a:p>
          <a:p>
            <a:pPr marL="790107" lvl="1" indent="-395053" algn="just">
              <a:lnSpc>
                <a:spcPts val="5123"/>
              </a:lnSpc>
              <a:buFont typeface="Arial"/>
              <a:buChar char="•"/>
            </a:pPr>
            <a:r>
              <a:rPr lang="en-US" sz="3659">
                <a:solidFill>
                  <a:srgbClr val="FFFFFF"/>
                </a:solidFill>
                <a:latin typeface="Glacial Indifference"/>
              </a:rPr>
              <a:t>Non-artistic accommodations (e.g. adaptive technology; transcribing; holding a camera)</a:t>
            </a:r>
          </a:p>
          <a:p>
            <a:pPr marL="790107" lvl="1" indent="-395053" algn="just">
              <a:lnSpc>
                <a:spcPts val="5123"/>
              </a:lnSpc>
              <a:buFont typeface="Arial"/>
              <a:buChar char="•"/>
            </a:pPr>
            <a:r>
              <a:rPr lang="en-US" sz="3659">
                <a:solidFill>
                  <a:srgbClr val="FFFFFF"/>
                </a:solidFill>
                <a:latin typeface="Glacial Indifference"/>
              </a:rPr>
              <a:t>Assistants must refrain from being involved in the artistic process (e.g. developing an artist statement, choreography, music lyrics, storyboards, etc.)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785" t="-10541" r="-6438" b="-21197"/>
            </a:stretch>
          </a:blipFill>
        </p:spPr>
        <p:txBody>
          <a:bodyPr/>
          <a:lstStyle/>
          <a:p>
            <a:endParaRPr lang="en-US"/>
          </a:p>
        </p:txBody>
      </p:sp>
      <p:sp>
        <p:nvSpPr>
          <p:cNvPr id="3" name="Freeform 3"/>
          <p:cNvSpPr/>
          <p:nvPr/>
        </p:nvSpPr>
        <p:spPr>
          <a:xfrm>
            <a:off x="1485648" y="2343219"/>
            <a:ext cx="1390637" cy="1824730"/>
          </a:xfrm>
          <a:custGeom>
            <a:avLst/>
            <a:gdLst/>
            <a:ahLst/>
            <a:cxnLst/>
            <a:rect l="l" t="t" r="r" b="b"/>
            <a:pathLst>
              <a:path w="1390637" h="1824730">
                <a:moveTo>
                  <a:pt x="0" y="0"/>
                </a:moveTo>
                <a:lnTo>
                  <a:pt x="1390637" y="0"/>
                </a:lnTo>
                <a:lnTo>
                  <a:pt x="1390637" y="1824730"/>
                </a:lnTo>
                <a:lnTo>
                  <a:pt x="0" y="1824730"/>
                </a:lnTo>
                <a:lnTo>
                  <a:pt x="0" y="0"/>
                </a:lnTo>
                <a:close/>
              </a:path>
            </a:pathLst>
          </a:custGeom>
          <a:blipFill>
            <a:blip r:embed="rId3"/>
            <a:stretch>
              <a:fillRect/>
            </a:stretch>
          </a:blipFill>
        </p:spPr>
        <p:txBody>
          <a:bodyPr/>
          <a:lstStyle/>
          <a:p>
            <a:endParaRPr lang="en-US"/>
          </a:p>
        </p:txBody>
      </p:sp>
      <p:sp>
        <p:nvSpPr>
          <p:cNvPr id="4" name="Freeform 4"/>
          <p:cNvSpPr/>
          <p:nvPr/>
        </p:nvSpPr>
        <p:spPr>
          <a:xfrm rot="5400000">
            <a:off x="991110"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5" name="Freeform 5"/>
          <p:cNvSpPr/>
          <p:nvPr/>
        </p:nvSpPr>
        <p:spPr>
          <a:xfrm>
            <a:off x="1405747" y="5012631"/>
            <a:ext cx="1550438" cy="1717352"/>
          </a:xfrm>
          <a:custGeom>
            <a:avLst/>
            <a:gdLst/>
            <a:ahLst/>
            <a:cxnLst/>
            <a:rect l="l" t="t" r="r" b="b"/>
            <a:pathLst>
              <a:path w="1550438" h="1717352">
                <a:moveTo>
                  <a:pt x="0" y="0"/>
                </a:moveTo>
                <a:lnTo>
                  <a:pt x="1550439" y="0"/>
                </a:lnTo>
                <a:lnTo>
                  <a:pt x="1550439" y="1717352"/>
                </a:lnTo>
                <a:lnTo>
                  <a:pt x="0" y="1717352"/>
                </a:lnTo>
                <a:lnTo>
                  <a:pt x="0" y="0"/>
                </a:lnTo>
                <a:close/>
              </a:path>
            </a:pathLst>
          </a:custGeom>
          <a:blipFill>
            <a:blip r:embed="rId5"/>
            <a:stretch>
              <a:fillRect l="-19457" r="-24700"/>
            </a:stretch>
          </a:blipFill>
        </p:spPr>
        <p:txBody>
          <a:bodyPr/>
          <a:lstStyle/>
          <a:p>
            <a:endParaRPr lang="en-US"/>
          </a:p>
        </p:txBody>
      </p:sp>
      <p:sp>
        <p:nvSpPr>
          <p:cNvPr id="6" name="Freeform 6"/>
          <p:cNvSpPr/>
          <p:nvPr/>
        </p:nvSpPr>
        <p:spPr>
          <a:xfrm rot="5400000">
            <a:off x="991110"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7" name="Freeform 7"/>
          <p:cNvSpPr/>
          <p:nvPr/>
        </p:nvSpPr>
        <p:spPr>
          <a:xfrm>
            <a:off x="3722014" y="2343219"/>
            <a:ext cx="1610895" cy="1824730"/>
          </a:xfrm>
          <a:custGeom>
            <a:avLst/>
            <a:gdLst/>
            <a:ahLst/>
            <a:cxnLst/>
            <a:rect l="l" t="t" r="r" b="b"/>
            <a:pathLst>
              <a:path w="1610895" h="1824730">
                <a:moveTo>
                  <a:pt x="0" y="0"/>
                </a:moveTo>
                <a:lnTo>
                  <a:pt x="1610894" y="0"/>
                </a:lnTo>
                <a:lnTo>
                  <a:pt x="1610894" y="1824730"/>
                </a:lnTo>
                <a:lnTo>
                  <a:pt x="0" y="1824730"/>
                </a:lnTo>
                <a:lnTo>
                  <a:pt x="0" y="0"/>
                </a:lnTo>
                <a:close/>
              </a:path>
            </a:pathLst>
          </a:custGeom>
          <a:blipFill>
            <a:blip r:embed="rId6"/>
            <a:stretch>
              <a:fillRect/>
            </a:stretch>
          </a:blipFill>
        </p:spPr>
        <p:txBody>
          <a:bodyPr/>
          <a:lstStyle/>
          <a:p>
            <a:endParaRPr lang="en-US"/>
          </a:p>
        </p:txBody>
      </p:sp>
      <p:sp>
        <p:nvSpPr>
          <p:cNvPr id="8" name="Freeform 8"/>
          <p:cNvSpPr/>
          <p:nvPr/>
        </p:nvSpPr>
        <p:spPr>
          <a:xfrm rot="5400000">
            <a:off x="3322728"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9" name="Freeform 9"/>
          <p:cNvSpPr/>
          <p:nvPr/>
        </p:nvSpPr>
        <p:spPr>
          <a:xfrm>
            <a:off x="3788689" y="4945956"/>
            <a:ext cx="1409618" cy="1878003"/>
          </a:xfrm>
          <a:custGeom>
            <a:avLst/>
            <a:gdLst/>
            <a:ahLst/>
            <a:cxnLst/>
            <a:rect l="l" t="t" r="r" b="b"/>
            <a:pathLst>
              <a:path w="1409618" h="1878003">
                <a:moveTo>
                  <a:pt x="0" y="0"/>
                </a:moveTo>
                <a:lnTo>
                  <a:pt x="1409617" y="0"/>
                </a:lnTo>
                <a:lnTo>
                  <a:pt x="1409617" y="1878003"/>
                </a:lnTo>
                <a:lnTo>
                  <a:pt x="0" y="1878003"/>
                </a:lnTo>
                <a:lnTo>
                  <a:pt x="0" y="0"/>
                </a:lnTo>
                <a:close/>
              </a:path>
            </a:pathLst>
          </a:custGeom>
          <a:blipFill>
            <a:blip r:embed="rId7"/>
            <a:stretch>
              <a:fillRect/>
            </a:stretch>
          </a:blipFill>
        </p:spPr>
        <p:txBody>
          <a:bodyPr/>
          <a:lstStyle/>
          <a:p>
            <a:endParaRPr lang="en-US"/>
          </a:p>
        </p:txBody>
      </p:sp>
      <p:sp>
        <p:nvSpPr>
          <p:cNvPr id="10" name="Freeform 10"/>
          <p:cNvSpPr/>
          <p:nvPr/>
        </p:nvSpPr>
        <p:spPr>
          <a:xfrm rot="5400000">
            <a:off x="3322728"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11" name="Freeform 11"/>
          <p:cNvSpPr/>
          <p:nvPr/>
        </p:nvSpPr>
        <p:spPr>
          <a:xfrm>
            <a:off x="6107588" y="2343219"/>
            <a:ext cx="1470244" cy="1824730"/>
          </a:xfrm>
          <a:custGeom>
            <a:avLst/>
            <a:gdLst/>
            <a:ahLst/>
            <a:cxnLst/>
            <a:rect l="l" t="t" r="r" b="b"/>
            <a:pathLst>
              <a:path w="1470244" h="1824730">
                <a:moveTo>
                  <a:pt x="0" y="0"/>
                </a:moveTo>
                <a:lnTo>
                  <a:pt x="1470245" y="0"/>
                </a:lnTo>
                <a:lnTo>
                  <a:pt x="1470245" y="1824730"/>
                </a:lnTo>
                <a:lnTo>
                  <a:pt x="0" y="1824730"/>
                </a:lnTo>
                <a:lnTo>
                  <a:pt x="0" y="0"/>
                </a:lnTo>
                <a:close/>
              </a:path>
            </a:pathLst>
          </a:custGeom>
          <a:blipFill>
            <a:blip r:embed="rId8"/>
            <a:stretch>
              <a:fillRect/>
            </a:stretch>
          </a:blipFill>
        </p:spPr>
        <p:txBody>
          <a:bodyPr/>
          <a:lstStyle/>
          <a:p>
            <a:endParaRPr lang="en-US"/>
          </a:p>
        </p:txBody>
      </p:sp>
      <p:sp>
        <p:nvSpPr>
          <p:cNvPr id="12" name="Freeform 12"/>
          <p:cNvSpPr/>
          <p:nvPr/>
        </p:nvSpPr>
        <p:spPr>
          <a:xfrm rot="5400000">
            <a:off x="5655517"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13" name="Freeform 13"/>
          <p:cNvSpPr/>
          <p:nvPr/>
        </p:nvSpPr>
        <p:spPr>
          <a:xfrm>
            <a:off x="6119228" y="4919308"/>
            <a:ext cx="1389208" cy="1878003"/>
          </a:xfrm>
          <a:custGeom>
            <a:avLst/>
            <a:gdLst/>
            <a:ahLst/>
            <a:cxnLst/>
            <a:rect l="l" t="t" r="r" b="b"/>
            <a:pathLst>
              <a:path w="1389208" h="1878003">
                <a:moveTo>
                  <a:pt x="0" y="0"/>
                </a:moveTo>
                <a:lnTo>
                  <a:pt x="1389208" y="0"/>
                </a:lnTo>
                <a:lnTo>
                  <a:pt x="1389208" y="1878003"/>
                </a:lnTo>
                <a:lnTo>
                  <a:pt x="0" y="1878003"/>
                </a:lnTo>
                <a:lnTo>
                  <a:pt x="0" y="0"/>
                </a:lnTo>
                <a:close/>
              </a:path>
            </a:pathLst>
          </a:custGeom>
          <a:blipFill>
            <a:blip r:embed="rId9"/>
            <a:stretch>
              <a:fillRect/>
            </a:stretch>
          </a:blipFill>
        </p:spPr>
        <p:txBody>
          <a:bodyPr/>
          <a:lstStyle/>
          <a:p>
            <a:endParaRPr lang="en-US"/>
          </a:p>
        </p:txBody>
      </p:sp>
      <p:sp>
        <p:nvSpPr>
          <p:cNvPr id="14" name="Freeform 14"/>
          <p:cNvSpPr/>
          <p:nvPr/>
        </p:nvSpPr>
        <p:spPr>
          <a:xfrm rot="5400000">
            <a:off x="5655517"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15" name="Freeform 15"/>
          <p:cNvSpPr/>
          <p:nvPr/>
        </p:nvSpPr>
        <p:spPr>
          <a:xfrm>
            <a:off x="8375818" y="2343219"/>
            <a:ext cx="1483549" cy="1824730"/>
          </a:xfrm>
          <a:custGeom>
            <a:avLst/>
            <a:gdLst/>
            <a:ahLst/>
            <a:cxnLst/>
            <a:rect l="l" t="t" r="r" b="b"/>
            <a:pathLst>
              <a:path w="1483549" h="1824730">
                <a:moveTo>
                  <a:pt x="0" y="0"/>
                </a:moveTo>
                <a:lnTo>
                  <a:pt x="1483548" y="0"/>
                </a:lnTo>
                <a:lnTo>
                  <a:pt x="1483548" y="1824730"/>
                </a:lnTo>
                <a:lnTo>
                  <a:pt x="0" y="1824730"/>
                </a:lnTo>
                <a:lnTo>
                  <a:pt x="0" y="0"/>
                </a:lnTo>
                <a:close/>
              </a:path>
            </a:pathLst>
          </a:custGeom>
          <a:blipFill>
            <a:blip r:embed="rId10"/>
            <a:stretch>
              <a:fillRect l="-2532" r="-2532"/>
            </a:stretch>
          </a:blipFill>
        </p:spPr>
        <p:txBody>
          <a:bodyPr/>
          <a:lstStyle/>
          <a:p>
            <a:endParaRPr lang="en-US"/>
          </a:p>
        </p:txBody>
      </p:sp>
      <p:sp>
        <p:nvSpPr>
          <p:cNvPr id="16" name="Freeform 16"/>
          <p:cNvSpPr/>
          <p:nvPr/>
        </p:nvSpPr>
        <p:spPr>
          <a:xfrm rot="5400000">
            <a:off x="7988307"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17" name="Freeform 17"/>
          <p:cNvSpPr/>
          <p:nvPr/>
        </p:nvSpPr>
        <p:spPr>
          <a:xfrm>
            <a:off x="8375818" y="4919308"/>
            <a:ext cx="1483549" cy="1904651"/>
          </a:xfrm>
          <a:custGeom>
            <a:avLst/>
            <a:gdLst/>
            <a:ahLst/>
            <a:cxnLst/>
            <a:rect l="l" t="t" r="r" b="b"/>
            <a:pathLst>
              <a:path w="1483549" h="1904651">
                <a:moveTo>
                  <a:pt x="0" y="0"/>
                </a:moveTo>
                <a:lnTo>
                  <a:pt x="1483548" y="0"/>
                </a:lnTo>
                <a:lnTo>
                  <a:pt x="1483548" y="1904651"/>
                </a:lnTo>
                <a:lnTo>
                  <a:pt x="0" y="1904651"/>
                </a:lnTo>
                <a:lnTo>
                  <a:pt x="0" y="0"/>
                </a:lnTo>
                <a:close/>
              </a:path>
            </a:pathLst>
          </a:custGeom>
          <a:blipFill>
            <a:blip r:embed="rId11"/>
            <a:stretch>
              <a:fillRect t="-4035" b="-4035"/>
            </a:stretch>
          </a:blipFill>
        </p:spPr>
        <p:txBody>
          <a:bodyPr/>
          <a:lstStyle/>
          <a:p>
            <a:endParaRPr lang="en-US"/>
          </a:p>
        </p:txBody>
      </p:sp>
      <p:sp>
        <p:nvSpPr>
          <p:cNvPr id="18" name="Freeform 18"/>
          <p:cNvSpPr/>
          <p:nvPr/>
        </p:nvSpPr>
        <p:spPr>
          <a:xfrm rot="5400000">
            <a:off x="7988307"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19" name="Freeform 19"/>
          <p:cNvSpPr/>
          <p:nvPr/>
        </p:nvSpPr>
        <p:spPr>
          <a:xfrm>
            <a:off x="10775282" y="2316123"/>
            <a:ext cx="1456489" cy="1844285"/>
          </a:xfrm>
          <a:custGeom>
            <a:avLst/>
            <a:gdLst/>
            <a:ahLst/>
            <a:cxnLst/>
            <a:rect l="l" t="t" r="r" b="b"/>
            <a:pathLst>
              <a:path w="1456489" h="1844285">
                <a:moveTo>
                  <a:pt x="0" y="0"/>
                </a:moveTo>
                <a:lnTo>
                  <a:pt x="1456489" y="0"/>
                </a:lnTo>
                <a:lnTo>
                  <a:pt x="1456489" y="1844286"/>
                </a:lnTo>
                <a:lnTo>
                  <a:pt x="0" y="1844286"/>
                </a:lnTo>
                <a:lnTo>
                  <a:pt x="0" y="0"/>
                </a:lnTo>
                <a:close/>
              </a:path>
            </a:pathLst>
          </a:custGeom>
          <a:blipFill>
            <a:blip r:embed="rId12"/>
            <a:stretch>
              <a:fillRect/>
            </a:stretch>
          </a:blipFill>
        </p:spPr>
        <p:txBody>
          <a:bodyPr/>
          <a:lstStyle/>
          <a:p>
            <a:endParaRPr lang="en-US"/>
          </a:p>
        </p:txBody>
      </p:sp>
      <p:sp>
        <p:nvSpPr>
          <p:cNvPr id="20" name="Freeform 20"/>
          <p:cNvSpPr/>
          <p:nvPr/>
        </p:nvSpPr>
        <p:spPr>
          <a:xfrm rot="5400000">
            <a:off x="10321096"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21" name="Freeform 21"/>
          <p:cNvSpPr/>
          <p:nvPr/>
        </p:nvSpPr>
        <p:spPr>
          <a:xfrm>
            <a:off x="10738111" y="4919308"/>
            <a:ext cx="1559406" cy="1905904"/>
          </a:xfrm>
          <a:custGeom>
            <a:avLst/>
            <a:gdLst/>
            <a:ahLst/>
            <a:cxnLst/>
            <a:rect l="l" t="t" r="r" b="b"/>
            <a:pathLst>
              <a:path w="1559406" h="1905904">
                <a:moveTo>
                  <a:pt x="0" y="0"/>
                </a:moveTo>
                <a:lnTo>
                  <a:pt x="1559406" y="0"/>
                </a:lnTo>
                <a:lnTo>
                  <a:pt x="1559406" y="1905904"/>
                </a:lnTo>
                <a:lnTo>
                  <a:pt x="0" y="1905904"/>
                </a:lnTo>
                <a:lnTo>
                  <a:pt x="0" y="0"/>
                </a:lnTo>
                <a:close/>
              </a:path>
            </a:pathLst>
          </a:custGeom>
          <a:blipFill>
            <a:blip r:embed="rId13"/>
            <a:stretch>
              <a:fillRect t="-13521"/>
            </a:stretch>
          </a:blipFill>
        </p:spPr>
        <p:txBody>
          <a:bodyPr/>
          <a:lstStyle/>
          <a:p>
            <a:endParaRPr lang="en-US"/>
          </a:p>
        </p:txBody>
      </p:sp>
      <p:sp>
        <p:nvSpPr>
          <p:cNvPr id="22" name="Freeform 22"/>
          <p:cNvSpPr/>
          <p:nvPr/>
        </p:nvSpPr>
        <p:spPr>
          <a:xfrm rot="5400000">
            <a:off x="10321096"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23" name="Freeform 23"/>
          <p:cNvSpPr/>
          <p:nvPr/>
        </p:nvSpPr>
        <p:spPr>
          <a:xfrm>
            <a:off x="13127121" y="2316123"/>
            <a:ext cx="1393574" cy="1817189"/>
          </a:xfrm>
          <a:custGeom>
            <a:avLst/>
            <a:gdLst/>
            <a:ahLst/>
            <a:cxnLst/>
            <a:rect l="l" t="t" r="r" b="b"/>
            <a:pathLst>
              <a:path w="1393574" h="1817189">
                <a:moveTo>
                  <a:pt x="0" y="0"/>
                </a:moveTo>
                <a:lnTo>
                  <a:pt x="1393575" y="0"/>
                </a:lnTo>
                <a:lnTo>
                  <a:pt x="1393575" y="1817190"/>
                </a:lnTo>
                <a:lnTo>
                  <a:pt x="0" y="1817190"/>
                </a:lnTo>
                <a:lnTo>
                  <a:pt x="0" y="0"/>
                </a:lnTo>
                <a:close/>
              </a:path>
            </a:pathLst>
          </a:custGeom>
          <a:blipFill>
            <a:blip r:embed="rId14"/>
            <a:stretch>
              <a:fillRect/>
            </a:stretch>
          </a:blipFill>
        </p:spPr>
        <p:txBody>
          <a:bodyPr/>
          <a:lstStyle/>
          <a:p>
            <a:endParaRPr lang="en-US"/>
          </a:p>
        </p:txBody>
      </p:sp>
      <p:sp>
        <p:nvSpPr>
          <p:cNvPr id="24" name="Freeform 24"/>
          <p:cNvSpPr/>
          <p:nvPr/>
        </p:nvSpPr>
        <p:spPr>
          <a:xfrm rot="5400000">
            <a:off x="12653885"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25" name="Freeform 25"/>
          <p:cNvSpPr/>
          <p:nvPr/>
        </p:nvSpPr>
        <p:spPr>
          <a:xfrm>
            <a:off x="13165221" y="4919308"/>
            <a:ext cx="1395695" cy="1905904"/>
          </a:xfrm>
          <a:custGeom>
            <a:avLst/>
            <a:gdLst/>
            <a:ahLst/>
            <a:cxnLst/>
            <a:rect l="l" t="t" r="r" b="b"/>
            <a:pathLst>
              <a:path w="1395695" h="1905904">
                <a:moveTo>
                  <a:pt x="0" y="0"/>
                </a:moveTo>
                <a:lnTo>
                  <a:pt x="1395696" y="0"/>
                </a:lnTo>
                <a:lnTo>
                  <a:pt x="1395696" y="1905904"/>
                </a:lnTo>
                <a:lnTo>
                  <a:pt x="0" y="1905904"/>
                </a:lnTo>
                <a:lnTo>
                  <a:pt x="0" y="0"/>
                </a:lnTo>
                <a:close/>
              </a:path>
            </a:pathLst>
          </a:custGeom>
          <a:blipFill>
            <a:blip r:embed="rId15"/>
            <a:stretch>
              <a:fillRect/>
            </a:stretch>
          </a:blipFill>
        </p:spPr>
        <p:txBody>
          <a:bodyPr/>
          <a:lstStyle/>
          <a:p>
            <a:endParaRPr lang="en-US"/>
          </a:p>
        </p:txBody>
      </p:sp>
      <p:sp>
        <p:nvSpPr>
          <p:cNvPr id="26" name="Freeform 26"/>
          <p:cNvSpPr/>
          <p:nvPr/>
        </p:nvSpPr>
        <p:spPr>
          <a:xfrm rot="5400000">
            <a:off x="12653885"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27" name="Freeform 27"/>
          <p:cNvSpPr/>
          <p:nvPr/>
        </p:nvSpPr>
        <p:spPr>
          <a:xfrm>
            <a:off x="15459911" y="2274682"/>
            <a:ext cx="1485064" cy="1961804"/>
          </a:xfrm>
          <a:custGeom>
            <a:avLst/>
            <a:gdLst/>
            <a:ahLst/>
            <a:cxnLst/>
            <a:rect l="l" t="t" r="r" b="b"/>
            <a:pathLst>
              <a:path w="1485064" h="1961804">
                <a:moveTo>
                  <a:pt x="0" y="0"/>
                </a:moveTo>
                <a:lnTo>
                  <a:pt x="1485064" y="0"/>
                </a:lnTo>
                <a:lnTo>
                  <a:pt x="1485064" y="1961804"/>
                </a:lnTo>
                <a:lnTo>
                  <a:pt x="0" y="1961804"/>
                </a:lnTo>
                <a:lnTo>
                  <a:pt x="0" y="0"/>
                </a:lnTo>
                <a:close/>
              </a:path>
            </a:pathLst>
          </a:custGeom>
          <a:blipFill>
            <a:blip r:embed="rId16"/>
            <a:stretch>
              <a:fillRect/>
            </a:stretch>
          </a:blipFill>
        </p:spPr>
        <p:txBody>
          <a:bodyPr/>
          <a:lstStyle/>
          <a:p>
            <a:endParaRPr lang="en-US"/>
          </a:p>
        </p:txBody>
      </p:sp>
      <p:sp>
        <p:nvSpPr>
          <p:cNvPr id="28" name="Freeform 28"/>
          <p:cNvSpPr/>
          <p:nvPr/>
        </p:nvSpPr>
        <p:spPr>
          <a:xfrm rot="5400000">
            <a:off x="14986675" y="2229034"/>
            <a:ext cx="2393436" cy="2018464"/>
          </a:xfrm>
          <a:custGeom>
            <a:avLst/>
            <a:gdLst/>
            <a:ahLst/>
            <a:cxnLst/>
            <a:rect l="l" t="t" r="r" b="b"/>
            <a:pathLst>
              <a:path w="2393436" h="2018464">
                <a:moveTo>
                  <a:pt x="0" y="0"/>
                </a:moveTo>
                <a:lnTo>
                  <a:pt x="2393436" y="0"/>
                </a:lnTo>
                <a:lnTo>
                  <a:pt x="2393436" y="2018464"/>
                </a:lnTo>
                <a:lnTo>
                  <a:pt x="0" y="2018464"/>
                </a:lnTo>
                <a:lnTo>
                  <a:pt x="0" y="0"/>
                </a:lnTo>
                <a:close/>
              </a:path>
            </a:pathLst>
          </a:custGeom>
          <a:blipFill>
            <a:blip r:embed="rId4"/>
            <a:stretch>
              <a:fillRect/>
            </a:stretch>
          </a:blipFill>
        </p:spPr>
        <p:txBody>
          <a:bodyPr/>
          <a:lstStyle/>
          <a:p>
            <a:endParaRPr lang="en-US"/>
          </a:p>
        </p:txBody>
      </p:sp>
      <p:sp>
        <p:nvSpPr>
          <p:cNvPr id="29" name="Freeform 29"/>
          <p:cNvSpPr/>
          <p:nvPr/>
        </p:nvSpPr>
        <p:spPr>
          <a:xfrm>
            <a:off x="15483723" y="4919308"/>
            <a:ext cx="1418389" cy="1845431"/>
          </a:xfrm>
          <a:custGeom>
            <a:avLst/>
            <a:gdLst/>
            <a:ahLst/>
            <a:cxnLst/>
            <a:rect l="l" t="t" r="r" b="b"/>
            <a:pathLst>
              <a:path w="1418389" h="1845431">
                <a:moveTo>
                  <a:pt x="0" y="0"/>
                </a:moveTo>
                <a:lnTo>
                  <a:pt x="1418389" y="0"/>
                </a:lnTo>
                <a:lnTo>
                  <a:pt x="1418389" y="1845431"/>
                </a:lnTo>
                <a:lnTo>
                  <a:pt x="0" y="1845431"/>
                </a:lnTo>
                <a:lnTo>
                  <a:pt x="0" y="0"/>
                </a:lnTo>
                <a:close/>
              </a:path>
            </a:pathLst>
          </a:custGeom>
          <a:blipFill>
            <a:blip r:embed="rId17"/>
            <a:stretch>
              <a:fillRect/>
            </a:stretch>
          </a:blipFill>
        </p:spPr>
        <p:txBody>
          <a:bodyPr/>
          <a:lstStyle/>
          <a:p>
            <a:endParaRPr lang="en-US"/>
          </a:p>
        </p:txBody>
      </p:sp>
      <p:sp>
        <p:nvSpPr>
          <p:cNvPr id="30" name="Freeform 30"/>
          <p:cNvSpPr/>
          <p:nvPr/>
        </p:nvSpPr>
        <p:spPr>
          <a:xfrm rot="5400000">
            <a:off x="14986675" y="4849077"/>
            <a:ext cx="2393436" cy="2018464"/>
          </a:xfrm>
          <a:custGeom>
            <a:avLst/>
            <a:gdLst/>
            <a:ahLst/>
            <a:cxnLst/>
            <a:rect l="l" t="t" r="r" b="b"/>
            <a:pathLst>
              <a:path w="2393436" h="2018464">
                <a:moveTo>
                  <a:pt x="0" y="0"/>
                </a:moveTo>
                <a:lnTo>
                  <a:pt x="2393436" y="0"/>
                </a:lnTo>
                <a:lnTo>
                  <a:pt x="2393436" y="2018465"/>
                </a:lnTo>
                <a:lnTo>
                  <a:pt x="0" y="2018465"/>
                </a:lnTo>
                <a:lnTo>
                  <a:pt x="0" y="0"/>
                </a:lnTo>
                <a:close/>
              </a:path>
            </a:pathLst>
          </a:custGeom>
          <a:blipFill>
            <a:blip r:embed="rId4"/>
            <a:stretch>
              <a:fillRect/>
            </a:stretch>
          </a:blipFill>
        </p:spPr>
        <p:txBody>
          <a:bodyPr/>
          <a:lstStyle/>
          <a:p>
            <a:endParaRPr lang="en-US"/>
          </a:p>
        </p:txBody>
      </p:sp>
      <p:sp>
        <p:nvSpPr>
          <p:cNvPr id="31" name="Freeform 31"/>
          <p:cNvSpPr/>
          <p:nvPr/>
        </p:nvSpPr>
        <p:spPr>
          <a:xfrm>
            <a:off x="15347423" y="7290873"/>
            <a:ext cx="1652889" cy="1652889"/>
          </a:xfrm>
          <a:custGeom>
            <a:avLst/>
            <a:gdLst/>
            <a:ahLst/>
            <a:cxnLst/>
            <a:rect l="l" t="t" r="r" b="b"/>
            <a:pathLst>
              <a:path w="1652889" h="1652889">
                <a:moveTo>
                  <a:pt x="0" y="0"/>
                </a:moveTo>
                <a:lnTo>
                  <a:pt x="1652890" y="0"/>
                </a:lnTo>
                <a:lnTo>
                  <a:pt x="1652890" y="1652890"/>
                </a:lnTo>
                <a:lnTo>
                  <a:pt x="0" y="1652890"/>
                </a:lnTo>
                <a:lnTo>
                  <a:pt x="0" y="0"/>
                </a:lnTo>
                <a:close/>
              </a:path>
            </a:pathLst>
          </a:custGeom>
          <a:blipFill>
            <a:blip r:embed="rId18"/>
            <a:stretch>
              <a:fillRect/>
            </a:stretch>
          </a:blipFill>
        </p:spPr>
        <p:txBody>
          <a:bodyPr/>
          <a:lstStyle/>
          <a:p>
            <a:endParaRPr lang="en-US"/>
          </a:p>
        </p:txBody>
      </p:sp>
      <p:sp>
        <p:nvSpPr>
          <p:cNvPr id="32" name="TextBox 32"/>
          <p:cNvSpPr txBox="1"/>
          <p:nvPr/>
        </p:nvSpPr>
        <p:spPr>
          <a:xfrm>
            <a:off x="3513385" y="7312202"/>
            <a:ext cx="11343279" cy="1631560"/>
          </a:xfrm>
          <a:prstGeom prst="rect">
            <a:avLst/>
          </a:prstGeom>
        </p:spPr>
        <p:txBody>
          <a:bodyPr lIns="0" tIns="0" rIns="0" bIns="0" rtlCol="0" anchor="t">
            <a:spAutoFit/>
          </a:bodyPr>
          <a:lstStyle/>
          <a:p>
            <a:pPr algn="ctr">
              <a:lnSpc>
                <a:spcPts val="12737"/>
              </a:lnSpc>
            </a:pPr>
            <a:r>
              <a:rPr lang="en-US" sz="10980">
                <a:solidFill>
                  <a:srgbClr val="1F222B"/>
                </a:solidFill>
                <a:latin typeface="Nickainley"/>
              </a:rPr>
              <a:t>Thank you for coming! </a:t>
            </a:r>
          </a:p>
        </p:txBody>
      </p:sp>
      <p:sp>
        <p:nvSpPr>
          <p:cNvPr id="33" name="Freeform 33"/>
          <p:cNvSpPr/>
          <p:nvPr/>
        </p:nvSpPr>
        <p:spPr>
          <a:xfrm>
            <a:off x="1303296" y="7290873"/>
            <a:ext cx="1652889" cy="1652889"/>
          </a:xfrm>
          <a:custGeom>
            <a:avLst/>
            <a:gdLst/>
            <a:ahLst/>
            <a:cxnLst/>
            <a:rect l="l" t="t" r="r" b="b"/>
            <a:pathLst>
              <a:path w="1652889" h="1652889">
                <a:moveTo>
                  <a:pt x="0" y="0"/>
                </a:moveTo>
                <a:lnTo>
                  <a:pt x="1652890" y="0"/>
                </a:lnTo>
                <a:lnTo>
                  <a:pt x="1652890" y="1652890"/>
                </a:lnTo>
                <a:lnTo>
                  <a:pt x="0" y="1652890"/>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5436797" y="2436073"/>
            <a:ext cx="7414407" cy="3454381"/>
            <a:chOff x="0" y="0"/>
            <a:chExt cx="4383909" cy="2042468"/>
          </a:xfrm>
        </p:grpSpPr>
        <p:sp>
          <p:nvSpPr>
            <p:cNvPr id="3" name="Freeform 3"/>
            <p:cNvSpPr/>
            <p:nvPr/>
          </p:nvSpPr>
          <p:spPr>
            <a:xfrm>
              <a:off x="0" y="0"/>
              <a:ext cx="4383908" cy="2042468"/>
            </a:xfrm>
            <a:custGeom>
              <a:avLst/>
              <a:gdLst/>
              <a:ahLst/>
              <a:cxnLst/>
              <a:rect l="l" t="t" r="r" b="b"/>
              <a:pathLst>
                <a:path w="4383908" h="2042468">
                  <a:moveTo>
                    <a:pt x="4118478" y="0"/>
                  </a:moveTo>
                  <a:lnTo>
                    <a:pt x="265430" y="0"/>
                  </a:lnTo>
                  <a:cubicBezTo>
                    <a:pt x="265430" y="146050"/>
                    <a:pt x="147320" y="265430"/>
                    <a:pt x="0" y="265430"/>
                  </a:cubicBezTo>
                  <a:lnTo>
                    <a:pt x="0" y="1777038"/>
                  </a:lnTo>
                  <a:cubicBezTo>
                    <a:pt x="146050" y="1777038"/>
                    <a:pt x="265430" y="1895148"/>
                    <a:pt x="265430" y="2042468"/>
                  </a:cubicBezTo>
                  <a:lnTo>
                    <a:pt x="4118478" y="2042468"/>
                  </a:lnTo>
                  <a:cubicBezTo>
                    <a:pt x="4118478" y="1896418"/>
                    <a:pt x="4236589" y="1777038"/>
                    <a:pt x="4383908" y="1777038"/>
                  </a:cubicBezTo>
                  <a:lnTo>
                    <a:pt x="4383908" y="265430"/>
                  </a:lnTo>
                  <a:cubicBezTo>
                    <a:pt x="4237858" y="265430"/>
                    <a:pt x="4118478" y="147320"/>
                    <a:pt x="4118478" y="0"/>
                  </a:cubicBezTo>
                  <a:close/>
                </a:path>
              </a:pathLst>
            </a:custGeom>
            <a:solidFill>
              <a:srgbClr val="FFFFFF"/>
            </a:solidFill>
          </p:spPr>
          <p:txBody>
            <a:bodyPr/>
            <a:lstStyle/>
            <a:p>
              <a:endParaRPr lang="en-US"/>
            </a:p>
          </p:txBody>
        </p:sp>
      </p:grpSp>
      <p:sp>
        <p:nvSpPr>
          <p:cNvPr id="4" name="Freeform 4"/>
          <p:cNvSpPr/>
          <p:nvPr/>
        </p:nvSpPr>
        <p:spPr>
          <a:xfrm>
            <a:off x="1723928" y="6781657"/>
            <a:ext cx="2832590" cy="2171406"/>
          </a:xfrm>
          <a:custGeom>
            <a:avLst/>
            <a:gdLst/>
            <a:ahLst/>
            <a:cxnLst/>
            <a:rect l="l" t="t" r="r" b="b"/>
            <a:pathLst>
              <a:path w="2832590" h="2171406">
                <a:moveTo>
                  <a:pt x="0" y="0"/>
                </a:moveTo>
                <a:lnTo>
                  <a:pt x="2832590" y="0"/>
                </a:lnTo>
                <a:lnTo>
                  <a:pt x="2832590" y="2171405"/>
                </a:lnTo>
                <a:lnTo>
                  <a:pt x="0" y="2171405"/>
                </a:lnTo>
                <a:lnTo>
                  <a:pt x="0" y="0"/>
                </a:lnTo>
                <a:close/>
              </a:path>
            </a:pathLst>
          </a:custGeom>
          <a:blipFill>
            <a:blip r:embed="rId2"/>
            <a:stretch>
              <a:fillRect l="-2993" t="-3022" b="-1720"/>
            </a:stretch>
          </a:blipFill>
        </p:spPr>
        <p:txBody>
          <a:bodyPr/>
          <a:lstStyle/>
          <a:p>
            <a:endParaRPr lang="en-US"/>
          </a:p>
        </p:txBody>
      </p:sp>
      <p:sp>
        <p:nvSpPr>
          <p:cNvPr id="5" name="Freeform 5"/>
          <p:cNvSpPr/>
          <p:nvPr/>
        </p:nvSpPr>
        <p:spPr>
          <a:xfrm>
            <a:off x="1311311" y="6318022"/>
            <a:ext cx="3573041" cy="3013265"/>
          </a:xfrm>
          <a:custGeom>
            <a:avLst/>
            <a:gdLst/>
            <a:ahLst/>
            <a:cxnLst/>
            <a:rect l="l" t="t" r="r" b="b"/>
            <a:pathLst>
              <a:path w="3573041" h="3013265">
                <a:moveTo>
                  <a:pt x="0" y="0"/>
                </a:moveTo>
                <a:lnTo>
                  <a:pt x="3573041" y="0"/>
                </a:lnTo>
                <a:lnTo>
                  <a:pt x="3573041" y="3013264"/>
                </a:lnTo>
                <a:lnTo>
                  <a:pt x="0" y="3013264"/>
                </a:lnTo>
                <a:lnTo>
                  <a:pt x="0" y="0"/>
                </a:lnTo>
                <a:close/>
              </a:path>
            </a:pathLst>
          </a:custGeom>
          <a:blipFill>
            <a:blip r:embed="rId3"/>
            <a:stretch>
              <a:fillRect/>
            </a:stretch>
          </a:blipFill>
        </p:spPr>
        <p:txBody>
          <a:bodyPr/>
          <a:lstStyle/>
          <a:p>
            <a:endParaRPr lang="en-US"/>
          </a:p>
        </p:txBody>
      </p:sp>
      <p:sp>
        <p:nvSpPr>
          <p:cNvPr id="6" name="Freeform 6"/>
          <p:cNvSpPr/>
          <p:nvPr/>
        </p:nvSpPr>
        <p:spPr>
          <a:xfrm>
            <a:off x="5724828" y="6781657"/>
            <a:ext cx="2765972" cy="2171406"/>
          </a:xfrm>
          <a:custGeom>
            <a:avLst/>
            <a:gdLst/>
            <a:ahLst/>
            <a:cxnLst/>
            <a:rect l="l" t="t" r="r" b="b"/>
            <a:pathLst>
              <a:path w="2765972" h="2171406">
                <a:moveTo>
                  <a:pt x="0" y="0"/>
                </a:moveTo>
                <a:lnTo>
                  <a:pt x="2765972" y="0"/>
                </a:lnTo>
                <a:lnTo>
                  <a:pt x="2765972" y="2171405"/>
                </a:lnTo>
                <a:lnTo>
                  <a:pt x="0" y="2171405"/>
                </a:lnTo>
                <a:lnTo>
                  <a:pt x="0" y="0"/>
                </a:lnTo>
                <a:close/>
              </a:path>
            </a:pathLst>
          </a:custGeom>
          <a:blipFill>
            <a:blip r:embed="rId4"/>
            <a:stretch>
              <a:fillRect l="-5121" r="-5121"/>
            </a:stretch>
          </a:blipFill>
        </p:spPr>
        <p:txBody>
          <a:bodyPr/>
          <a:lstStyle/>
          <a:p>
            <a:endParaRPr lang="en-US"/>
          </a:p>
        </p:txBody>
      </p:sp>
      <p:sp>
        <p:nvSpPr>
          <p:cNvPr id="7" name="Freeform 7"/>
          <p:cNvSpPr/>
          <p:nvPr/>
        </p:nvSpPr>
        <p:spPr>
          <a:xfrm>
            <a:off x="5266323" y="6318022"/>
            <a:ext cx="3573041" cy="3013265"/>
          </a:xfrm>
          <a:custGeom>
            <a:avLst/>
            <a:gdLst/>
            <a:ahLst/>
            <a:cxnLst/>
            <a:rect l="l" t="t" r="r" b="b"/>
            <a:pathLst>
              <a:path w="3573041" h="3013265">
                <a:moveTo>
                  <a:pt x="0" y="0"/>
                </a:moveTo>
                <a:lnTo>
                  <a:pt x="3573041" y="0"/>
                </a:lnTo>
                <a:lnTo>
                  <a:pt x="3573041" y="3013264"/>
                </a:lnTo>
                <a:lnTo>
                  <a:pt x="0" y="3013264"/>
                </a:lnTo>
                <a:lnTo>
                  <a:pt x="0" y="0"/>
                </a:lnTo>
                <a:close/>
              </a:path>
            </a:pathLst>
          </a:custGeom>
          <a:blipFill>
            <a:blip r:embed="rId3"/>
            <a:stretch>
              <a:fillRect/>
            </a:stretch>
          </a:blipFill>
        </p:spPr>
        <p:txBody>
          <a:bodyPr/>
          <a:lstStyle/>
          <a:p>
            <a:endParaRPr lang="en-US"/>
          </a:p>
        </p:txBody>
      </p:sp>
      <p:sp>
        <p:nvSpPr>
          <p:cNvPr id="8" name="Freeform 8"/>
          <p:cNvSpPr/>
          <p:nvPr/>
        </p:nvSpPr>
        <p:spPr>
          <a:xfrm>
            <a:off x="9507565" y="6668115"/>
            <a:ext cx="2994233" cy="2284947"/>
          </a:xfrm>
          <a:custGeom>
            <a:avLst/>
            <a:gdLst/>
            <a:ahLst/>
            <a:cxnLst/>
            <a:rect l="l" t="t" r="r" b="b"/>
            <a:pathLst>
              <a:path w="2994233" h="2284947">
                <a:moveTo>
                  <a:pt x="0" y="0"/>
                </a:moveTo>
                <a:lnTo>
                  <a:pt x="2994233" y="0"/>
                </a:lnTo>
                <a:lnTo>
                  <a:pt x="2994233" y="2284947"/>
                </a:lnTo>
                <a:lnTo>
                  <a:pt x="0" y="2284947"/>
                </a:lnTo>
                <a:lnTo>
                  <a:pt x="0" y="0"/>
                </a:lnTo>
                <a:close/>
              </a:path>
            </a:pathLst>
          </a:custGeom>
          <a:blipFill>
            <a:blip r:embed="rId5"/>
            <a:stretch>
              <a:fillRect/>
            </a:stretch>
          </a:blipFill>
        </p:spPr>
        <p:txBody>
          <a:bodyPr/>
          <a:lstStyle/>
          <a:p>
            <a:endParaRPr lang="en-US"/>
          </a:p>
        </p:txBody>
      </p:sp>
      <p:sp>
        <p:nvSpPr>
          <p:cNvPr id="9" name="Freeform 9"/>
          <p:cNvSpPr/>
          <p:nvPr/>
        </p:nvSpPr>
        <p:spPr>
          <a:xfrm>
            <a:off x="9218160" y="6318022"/>
            <a:ext cx="3573041" cy="3013265"/>
          </a:xfrm>
          <a:custGeom>
            <a:avLst/>
            <a:gdLst/>
            <a:ahLst/>
            <a:cxnLst/>
            <a:rect l="l" t="t" r="r" b="b"/>
            <a:pathLst>
              <a:path w="3573041" h="3013265">
                <a:moveTo>
                  <a:pt x="0" y="0"/>
                </a:moveTo>
                <a:lnTo>
                  <a:pt x="3573042" y="0"/>
                </a:lnTo>
                <a:lnTo>
                  <a:pt x="3573042" y="3013264"/>
                </a:lnTo>
                <a:lnTo>
                  <a:pt x="0" y="3013264"/>
                </a:lnTo>
                <a:lnTo>
                  <a:pt x="0" y="0"/>
                </a:lnTo>
                <a:close/>
              </a:path>
            </a:pathLst>
          </a:custGeom>
          <a:blipFill>
            <a:blip r:embed="rId3"/>
            <a:stretch>
              <a:fillRect/>
            </a:stretch>
          </a:blipFill>
        </p:spPr>
        <p:txBody>
          <a:bodyPr/>
          <a:lstStyle/>
          <a:p>
            <a:endParaRPr lang="en-US"/>
          </a:p>
        </p:txBody>
      </p:sp>
      <p:sp>
        <p:nvSpPr>
          <p:cNvPr id="10" name="Freeform 10"/>
          <p:cNvSpPr/>
          <p:nvPr/>
        </p:nvSpPr>
        <p:spPr>
          <a:xfrm>
            <a:off x="13515102" y="6738892"/>
            <a:ext cx="2933382" cy="2171524"/>
          </a:xfrm>
          <a:custGeom>
            <a:avLst/>
            <a:gdLst/>
            <a:ahLst/>
            <a:cxnLst/>
            <a:rect l="l" t="t" r="r" b="b"/>
            <a:pathLst>
              <a:path w="2933382" h="2171524">
                <a:moveTo>
                  <a:pt x="0" y="0"/>
                </a:moveTo>
                <a:lnTo>
                  <a:pt x="2933382" y="0"/>
                </a:lnTo>
                <a:lnTo>
                  <a:pt x="2933382" y="2171524"/>
                </a:lnTo>
                <a:lnTo>
                  <a:pt x="0" y="2171524"/>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170718" y="6318022"/>
            <a:ext cx="3573041" cy="3013265"/>
          </a:xfrm>
          <a:custGeom>
            <a:avLst/>
            <a:gdLst/>
            <a:ahLst/>
            <a:cxnLst/>
            <a:rect l="l" t="t" r="r" b="b"/>
            <a:pathLst>
              <a:path w="3573041" h="3013265">
                <a:moveTo>
                  <a:pt x="0" y="0"/>
                </a:moveTo>
                <a:lnTo>
                  <a:pt x="3573041" y="0"/>
                </a:lnTo>
                <a:lnTo>
                  <a:pt x="3573041" y="3013264"/>
                </a:lnTo>
                <a:lnTo>
                  <a:pt x="0" y="3013264"/>
                </a:lnTo>
                <a:lnTo>
                  <a:pt x="0" y="0"/>
                </a:lnTo>
                <a:close/>
              </a:path>
            </a:pathLst>
          </a:custGeom>
          <a:blipFill>
            <a:blip r:embed="rId3"/>
            <a:stretch>
              <a:fillRect/>
            </a:stretch>
          </a:blipFill>
        </p:spPr>
        <p:txBody>
          <a:bodyPr/>
          <a:lstStyle/>
          <a:p>
            <a:endParaRPr lang="en-US"/>
          </a:p>
        </p:txBody>
      </p:sp>
      <p:sp>
        <p:nvSpPr>
          <p:cNvPr id="12" name="Freeform 12"/>
          <p:cNvSpPr/>
          <p:nvPr/>
        </p:nvSpPr>
        <p:spPr>
          <a:xfrm>
            <a:off x="3067578" y="161905"/>
            <a:ext cx="2369218" cy="6156117"/>
          </a:xfrm>
          <a:custGeom>
            <a:avLst/>
            <a:gdLst/>
            <a:ahLst/>
            <a:cxnLst/>
            <a:rect l="l" t="t" r="r" b="b"/>
            <a:pathLst>
              <a:path w="2369218" h="6156117">
                <a:moveTo>
                  <a:pt x="0" y="0"/>
                </a:moveTo>
                <a:lnTo>
                  <a:pt x="2369219" y="0"/>
                </a:lnTo>
                <a:lnTo>
                  <a:pt x="2369219" y="6156117"/>
                </a:lnTo>
                <a:lnTo>
                  <a:pt x="0" y="6156117"/>
                </a:lnTo>
                <a:lnTo>
                  <a:pt x="0" y="0"/>
                </a:lnTo>
                <a:close/>
              </a:path>
            </a:pathLst>
          </a:custGeom>
          <a:blipFill>
            <a:blip r:embed="rId7"/>
            <a:stretch>
              <a:fillRect l="-104114" t="-10333" r="-82573"/>
            </a:stretch>
          </a:blipFill>
        </p:spPr>
        <p:txBody>
          <a:bodyPr/>
          <a:lstStyle/>
          <a:p>
            <a:endParaRPr lang="en-US"/>
          </a:p>
        </p:txBody>
      </p:sp>
      <p:sp>
        <p:nvSpPr>
          <p:cNvPr id="13" name="TextBox 13"/>
          <p:cNvSpPr txBox="1"/>
          <p:nvPr/>
        </p:nvSpPr>
        <p:spPr>
          <a:xfrm>
            <a:off x="5740028" y="827364"/>
            <a:ext cx="6807944" cy="996467"/>
          </a:xfrm>
          <a:prstGeom prst="rect">
            <a:avLst/>
          </a:prstGeom>
        </p:spPr>
        <p:txBody>
          <a:bodyPr lIns="0" tIns="0" rIns="0" bIns="0" rtlCol="0" anchor="t">
            <a:spAutoFit/>
          </a:bodyPr>
          <a:lstStyle/>
          <a:p>
            <a:pPr>
              <a:lnSpc>
                <a:spcPts val="7864"/>
              </a:lnSpc>
            </a:pPr>
            <a:r>
              <a:rPr lang="en-US" sz="6780">
                <a:solidFill>
                  <a:srgbClr val="FFFFFF"/>
                </a:solidFill>
                <a:latin typeface="Playfair Display Heavy"/>
              </a:rPr>
              <a:t>QUESTIONS???</a:t>
            </a:r>
          </a:p>
        </p:txBody>
      </p:sp>
      <p:sp>
        <p:nvSpPr>
          <p:cNvPr id="14" name="TextBox 14"/>
          <p:cNvSpPr txBox="1"/>
          <p:nvPr/>
        </p:nvSpPr>
        <p:spPr>
          <a:xfrm>
            <a:off x="5837619" y="3110550"/>
            <a:ext cx="6612761" cy="2105428"/>
          </a:xfrm>
          <a:prstGeom prst="rect">
            <a:avLst/>
          </a:prstGeom>
        </p:spPr>
        <p:txBody>
          <a:bodyPr lIns="0" tIns="0" rIns="0" bIns="0" rtlCol="0" anchor="t">
            <a:spAutoFit/>
          </a:bodyPr>
          <a:lstStyle/>
          <a:p>
            <a:pPr algn="ctr">
              <a:lnSpc>
                <a:spcPts val="4120"/>
              </a:lnSpc>
              <a:spcBef>
                <a:spcPct val="0"/>
              </a:spcBef>
            </a:pPr>
            <a:r>
              <a:rPr lang="en-US" sz="3552">
                <a:solidFill>
                  <a:srgbClr val="1F222B"/>
                </a:solidFill>
                <a:latin typeface="Glacial Indifference Bold"/>
              </a:rPr>
              <a:t>REFLECTIONS CHAIR</a:t>
            </a:r>
          </a:p>
          <a:p>
            <a:pPr algn="ctr">
              <a:lnSpc>
                <a:spcPts val="4120"/>
              </a:lnSpc>
              <a:spcBef>
                <a:spcPct val="0"/>
              </a:spcBef>
            </a:pPr>
            <a:r>
              <a:rPr lang="en-US" sz="3552">
                <a:solidFill>
                  <a:srgbClr val="1F222B"/>
                </a:solidFill>
                <a:latin typeface="Glacial Indifference"/>
              </a:rPr>
              <a:t>JENNY MUN</a:t>
            </a:r>
          </a:p>
          <a:p>
            <a:pPr algn="ctr">
              <a:lnSpc>
                <a:spcPts val="4120"/>
              </a:lnSpc>
              <a:spcBef>
                <a:spcPct val="0"/>
              </a:spcBef>
            </a:pPr>
            <a:r>
              <a:rPr lang="en-US" sz="3552">
                <a:solidFill>
                  <a:srgbClr val="1F222B"/>
                </a:solidFill>
                <a:latin typeface="Glacial Indifference"/>
              </a:rPr>
              <a:t>REFLECTIONS@HCCPTAPTSA.ORG</a:t>
            </a:r>
          </a:p>
          <a:p>
            <a:pPr algn="ctr">
              <a:lnSpc>
                <a:spcPts val="4120"/>
              </a:lnSpc>
              <a:spcBef>
                <a:spcPct val="0"/>
              </a:spcBef>
            </a:pPr>
            <a:r>
              <a:rPr lang="en-US" sz="3552">
                <a:solidFill>
                  <a:srgbClr val="1F222B"/>
                </a:solidFill>
                <a:latin typeface="Glacial Indifference"/>
              </a:rPr>
              <a:t> (813) 943 – 9254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3759564" y="1916937"/>
            <a:ext cx="10749821" cy="7533647"/>
            <a:chOff x="0" y="0"/>
            <a:chExt cx="14333095" cy="10044863"/>
          </a:xfrm>
        </p:grpSpPr>
        <p:grpSp>
          <p:nvGrpSpPr>
            <p:cNvPr id="3" name="Group 3"/>
            <p:cNvGrpSpPr/>
            <p:nvPr/>
          </p:nvGrpSpPr>
          <p:grpSpPr>
            <a:xfrm>
              <a:off x="0" y="0"/>
              <a:ext cx="14251169" cy="2314213"/>
              <a:chOff x="0" y="0"/>
              <a:chExt cx="6314204" cy="1025348"/>
            </a:xfrm>
          </p:grpSpPr>
          <p:sp>
            <p:nvSpPr>
              <p:cNvPr id="4" name="Freeform 4"/>
              <p:cNvSpPr/>
              <p:nvPr/>
            </p:nvSpPr>
            <p:spPr>
              <a:xfrm>
                <a:off x="0" y="0"/>
                <a:ext cx="6314205" cy="1025348"/>
              </a:xfrm>
              <a:custGeom>
                <a:avLst/>
                <a:gdLst/>
                <a:ahLst/>
                <a:cxnLst/>
                <a:rect l="l" t="t" r="r" b="b"/>
                <a:pathLst>
                  <a:path w="6314205" h="1025348">
                    <a:moveTo>
                      <a:pt x="6048775" y="0"/>
                    </a:moveTo>
                    <a:lnTo>
                      <a:pt x="265430" y="0"/>
                    </a:lnTo>
                    <a:cubicBezTo>
                      <a:pt x="265430" y="146050"/>
                      <a:pt x="147320" y="265430"/>
                      <a:pt x="0" y="265430"/>
                    </a:cubicBezTo>
                    <a:lnTo>
                      <a:pt x="0" y="759918"/>
                    </a:lnTo>
                    <a:cubicBezTo>
                      <a:pt x="146050" y="759918"/>
                      <a:pt x="265430" y="878028"/>
                      <a:pt x="265430" y="1025348"/>
                    </a:cubicBezTo>
                    <a:lnTo>
                      <a:pt x="6048775" y="1025348"/>
                    </a:lnTo>
                    <a:cubicBezTo>
                      <a:pt x="6048775" y="879298"/>
                      <a:pt x="6166884" y="759918"/>
                      <a:pt x="6314205" y="759918"/>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sp>
          <p:nvSpPr>
            <p:cNvPr id="5" name="TextBox 5"/>
            <p:cNvSpPr txBox="1"/>
            <p:nvPr/>
          </p:nvSpPr>
          <p:spPr>
            <a:xfrm>
              <a:off x="645384" y="348775"/>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rPr>
                <a:t>Founded in 1969, PTA Reflections is known as our oldest and largest national student recognition program in the arts.</a:t>
              </a:r>
            </a:p>
          </p:txBody>
        </p:sp>
        <p:grpSp>
          <p:nvGrpSpPr>
            <p:cNvPr id="6" name="Group 6"/>
            <p:cNvGrpSpPr/>
            <p:nvPr/>
          </p:nvGrpSpPr>
          <p:grpSpPr>
            <a:xfrm>
              <a:off x="0" y="2571694"/>
              <a:ext cx="14251169" cy="2314213"/>
              <a:chOff x="0" y="0"/>
              <a:chExt cx="6314204" cy="1025348"/>
            </a:xfrm>
          </p:grpSpPr>
          <p:sp>
            <p:nvSpPr>
              <p:cNvPr id="7" name="Freeform 7"/>
              <p:cNvSpPr/>
              <p:nvPr/>
            </p:nvSpPr>
            <p:spPr>
              <a:xfrm>
                <a:off x="0" y="0"/>
                <a:ext cx="6314205" cy="1025348"/>
              </a:xfrm>
              <a:custGeom>
                <a:avLst/>
                <a:gdLst/>
                <a:ahLst/>
                <a:cxnLst/>
                <a:rect l="l" t="t" r="r" b="b"/>
                <a:pathLst>
                  <a:path w="6314205" h="1025348">
                    <a:moveTo>
                      <a:pt x="6048775" y="0"/>
                    </a:moveTo>
                    <a:lnTo>
                      <a:pt x="265430" y="0"/>
                    </a:lnTo>
                    <a:cubicBezTo>
                      <a:pt x="265430" y="146050"/>
                      <a:pt x="147320" y="265430"/>
                      <a:pt x="0" y="265430"/>
                    </a:cubicBezTo>
                    <a:lnTo>
                      <a:pt x="0" y="759918"/>
                    </a:lnTo>
                    <a:cubicBezTo>
                      <a:pt x="146050" y="759918"/>
                      <a:pt x="265430" y="878028"/>
                      <a:pt x="265430" y="1025348"/>
                    </a:cubicBezTo>
                    <a:lnTo>
                      <a:pt x="6048775" y="1025348"/>
                    </a:lnTo>
                    <a:cubicBezTo>
                      <a:pt x="6048775" y="879298"/>
                      <a:pt x="6166884" y="759918"/>
                      <a:pt x="6314205" y="759918"/>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grpSp>
          <p:nvGrpSpPr>
            <p:cNvPr id="8" name="Group 8"/>
            <p:cNvGrpSpPr/>
            <p:nvPr/>
          </p:nvGrpSpPr>
          <p:grpSpPr>
            <a:xfrm>
              <a:off x="0" y="5143388"/>
              <a:ext cx="14251169" cy="2293114"/>
              <a:chOff x="0" y="0"/>
              <a:chExt cx="6314204" cy="1016000"/>
            </a:xfrm>
          </p:grpSpPr>
          <p:sp>
            <p:nvSpPr>
              <p:cNvPr id="9" name="Freeform 9"/>
              <p:cNvSpPr/>
              <p:nvPr/>
            </p:nvSpPr>
            <p:spPr>
              <a:xfrm>
                <a:off x="0" y="0"/>
                <a:ext cx="6314205" cy="1016000"/>
              </a:xfrm>
              <a:custGeom>
                <a:avLst/>
                <a:gdLst/>
                <a:ahLst/>
                <a:cxnLst/>
                <a:rect l="l" t="t" r="r" b="b"/>
                <a:pathLst>
                  <a:path w="6314205" h="1016000">
                    <a:moveTo>
                      <a:pt x="6048775" y="0"/>
                    </a:moveTo>
                    <a:lnTo>
                      <a:pt x="265430" y="0"/>
                    </a:lnTo>
                    <a:cubicBezTo>
                      <a:pt x="265430" y="146050"/>
                      <a:pt x="147320" y="265430"/>
                      <a:pt x="0" y="265430"/>
                    </a:cubicBezTo>
                    <a:lnTo>
                      <a:pt x="0" y="750570"/>
                    </a:lnTo>
                    <a:cubicBezTo>
                      <a:pt x="146050" y="750570"/>
                      <a:pt x="265430" y="868680"/>
                      <a:pt x="265430" y="1016000"/>
                    </a:cubicBezTo>
                    <a:lnTo>
                      <a:pt x="6048775" y="1016000"/>
                    </a:lnTo>
                    <a:cubicBezTo>
                      <a:pt x="6048775" y="869950"/>
                      <a:pt x="6166884" y="750570"/>
                      <a:pt x="6314205" y="750570"/>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grpSp>
          <p:nvGrpSpPr>
            <p:cNvPr id="10" name="Group 10"/>
            <p:cNvGrpSpPr/>
            <p:nvPr/>
          </p:nvGrpSpPr>
          <p:grpSpPr>
            <a:xfrm>
              <a:off x="81926" y="7693983"/>
              <a:ext cx="14251169" cy="2350880"/>
              <a:chOff x="0" y="0"/>
              <a:chExt cx="6314204" cy="1041594"/>
            </a:xfrm>
          </p:grpSpPr>
          <p:sp>
            <p:nvSpPr>
              <p:cNvPr id="11" name="Freeform 11"/>
              <p:cNvSpPr/>
              <p:nvPr/>
            </p:nvSpPr>
            <p:spPr>
              <a:xfrm>
                <a:off x="0" y="0"/>
                <a:ext cx="6314205" cy="1041594"/>
              </a:xfrm>
              <a:custGeom>
                <a:avLst/>
                <a:gdLst/>
                <a:ahLst/>
                <a:cxnLst/>
                <a:rect l="l" t="t" r="r" b="b"/>
                <a:pathLst>
                  <a:path w="6314205" h="1041594">
                    <a:moveTo>
                      <a:pt x="6048775" y="0"/>
                    </a:moveTo>
                    <a:lnTo>
                      <a:pt x="265430" y="0"/>
                    </a:lnTo>
                    <a:cubicBezTo>
                      <a:pt x="265430" y="146050"/>
                      <a:pt x="147320" y="265430"/>
                      <a:pt x="0" y="265430"/>
                    </a:cubicBezTo>
                    <a:lnTo>
                      <a:pt x="0" y="776164"/>
                    </a:lnTo>
                    <a:cubicBezTo>
                      <a:pt x="146050" y="776164"/>
                      <a:pt x="265430" y="894274"/>
                      <a:pt x="265430" y="1041594"/>
                    </a:cubicBezTo>
                    <a:lnTo>
                      <a:pt x="6048775" y="1041594"/>
                    </a:lnTo>
                    <a:cubicBezTo>
                      <a:pt x="6048775" y="895544"/>
                      <a:pt x="6166884" y="776164"/>
                      <a:pt x="6314205" y="776164"/>
                    </a:cubicBezTo>
                    <a:lnTo>
                      <a:pt x="6314205" y="265430"/>
                    </a:lnTo>
                    <a:cubicBezTo>
                      <a:pt x="6168155" y="265430"/>
                      <a:pt x="6048775" y="147320"/>
                      <a:pt x="6048775" y="0"/>
                    </a:cubicBezTo>
                    <a:close/>
                  </a:path>
                </a:pathLst>
              </a:custGeom>
              <a:solidFill>
                <a:srgbClr val="FDFAF0"/>
              </a:solidFill>
            </p:spPr>
            <p:txBody>
              <a:bodyPr/>
              <a:lstStyle/>
              <a:p>
                <a:endParaRPr lang="en-US"/>
              </a:p>
            </p:txBody>
          </p:sp>
        </p:grpSp>
        <p:sp>
          <p:nvSpPr>
            <p:cNvPr id="12" name="TextBox 12"/>
            <p:cNvSpPr txBox="1"/>
            <p:nvPr/>
          </p:nvSpPr>
          <p:spPr>
            <a:xfrm>
              <a:off x="668791" y="2791729"/>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rPr>
                <a:t>The program encourages children to reflect on a common theme and create original artwork in literature, visual and performing arts.</a:t>
              </a:r>
            </a:p>
          </p:txBody>
        </p:sp>
        <p:sp>
          <p:nvSpPr>
            <p:cNvPr id="13" name="TextBox 13"/>
            <p:cNvSpPr txBox="1"/>
            <p:nvPr/>
          </p:nvSpPr>
          <p:spPr>
            <a:xfrm>
              <a:off x="645384" y="5413383"/>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rPr>
                <a:t>Each year, PTAs engage over 300,000 students and their families in Arts Education, and is a valuable tool for strengthening school-community partnerships. </a:t>
              </a:r>
            </a:p>
          </p:txBody>
        </p:sp>
        <p:sp>
          <p:nvSpPr>
            <p:cNvPr id="14" name="TextBox 14"/>
            <p:cNvSpPr txBox="1"/>
            <p:nvPr/>
          </p:nvSpPr>
          <p:spPr>
            <a:xfrm>
              <a:off x="727310" y="8025980"/>
              <a:ext cx="12960401" cy="1664287"/>
            </a:xfrm>
            <a:prstGeom prst="rect">
              <a:avLst/>
            </a:prstGeom>
          </p:spPr>
          <p:txBody>
            <a:bodyPr lIns="0" tIns="0" rIns="0" bIns="0" rtlCol="0" anchor="t">
              <a:spAutoFit/>
            </a:bodyPr>
            <a:lstStyle/>
            <a:p>
              <a:pPr algn="just">
                <a:lnSpc>
                  <a:spcPts val="3239"/>
                </a:lnSpc>
              </a:pPr>
              <a:r>
                <a:rPr lang="en-US" sz="3175">
                  <a:solidFill>
                    <a:srgbClr val="1F222B"/>
                  </a:solidFill>
                  <a:latin typeface="Glacial Indifference"/>
                </a:rPr>
                <a:t>Participation in arts programs, like PTA Reflections, plays a critical role in students’ success by leveling playfields and developing students holistically. </a:t>
              </a:r>
            </a:p>
          </p:txBody>
        </p:sp>
      </p:grpSp>
      <p:sp>
        <p:nvSpPr>
          <p:cNvPr id="15" name="Freeform 15"/>
          <p:cNvSpPr/>
          <p:nvPr/>
        </p:nvSpPr>
        <p:spPr>
          <a:xfrm>
            <a:off x="822438" y="6004877"/>
            <a:ext cx="2189034" cy="3009861"/>
          </a:xfrm>
          <a:custGeom>
            <a:avLst/>
            <a:gdLst/>
            <a:ahLst/>
            <a:cxnLst/>
            <a:rect l="l" t="t" r="r" b="b"/>
            <a:pathLst>
              <a:path w="2189034" h="3009861">
                <a:moveTo>
                  <a:pt x="0" y="0"/>
                </a:moveTo>
                <a:lnTo>
                  <a:pt x="2189034" y="0"/>
                </a:lnTo>
                <a:lnTo>
                  <a:pt x="2189034" y="3009862"/>
                </a:lnTo>
                <a:lnTo>
                  <a:pt x="0" y="3009862"/>
                </a:lnTo>
                <a:lnTo>
                  <a:pt x="0" y="0"/>
                </a:lnTo>
                <a:close/>
              </a:path>
            </a:pathLst>
          </a:custGeom>
          <a:blipFill>
            <a:blip r:embed="rId2"/>
            <a:stretch>
              <a:fillRect t="-7989" b="-7989"/>
            </a:stretch>
          </a:blipFill>
        </p:spPr>
        <p:txBody>
          <a:bodyPr/>
          <a:lstStyle/>
          <a:p>
            <a:endParaRPr lang="en-US"/>
          </a:p>
        </p:txBody>
      </p:sp>
      <p:sp>
        <p:nvSpPr>
          <p:cNvPr id="16" name="Freeform 16"/>
          <p:cNvSpPr/>
          <p:nvPr/>
        </p:nvSpPr>
        <p:spPr>
          <a:xfrm>
            <a:off x="728663" y="2402404"/>
            <a:ext cx="2249472" cy="2741096"/>
          </a:xfrm>
          <a:custGeom>
            <a:avLst/>
            <a:gdLst/>
            <a:ahLst/>
            <a:cxnLst/>
            <a:rect l="l" t="t" r="r" b="b"/>
            <a:pathLst>
              <a:path w="2249472" h="2741096">
                <a:moveTo>
                  <a:pt x="0" y="0"/>
                </a:moveTo>
                <a:lnTo>
                  <a:pt x="2249471" y="0"/>
                </a:lnTo>
                <a:lnTo>
                  <a:pt x="2249471" y="2741096"/>
                </a:lnTo>
                <a:lnTo>
                  <a:pt x="0" y="2741096"/>
                </a:lnTo>
                <a:lnTo>
                  <a:pt x="0" y="0"/>
                </a:lnTo>
                <a:close/>
              </a:path>
            </a:pathLst>
          </a:custGeom>
          <a:blipFill>
            <a:blip r:embed="rId3"/>
            <a:stretch>
              <a:fillRect l="-4422" b="-15218"/>
            </a:stretch>
          </a:blipFill>
        </p:spPr>
        <p:txBody>
          <a:bodyPr/>
          <a:lstStyle/>
          <a:p>
            <a:endParaRPr lang="en-US"/>
          </a:p>
        </p:txBody>
      </p:sp>
      <p:sp>
        <p:nvSpPr>
          <p:cNvPr id="17" name="Freeform 17"/>
          <p:cNvSpPr/>
          <p:nvPr/>
        </p:nvSpPr>
        <p:spPr>
          <a:xfrm rot="5400000">
            <a:off x="153138" y="2350954"/>
            <a:ext cx="3438621" cy="2818236"/>
          </a:xfrm>
          <a:custGeom>
            <a:avLst/>
            <a:gdLst/>
            <a:ahLst/>
            <a:cxnLst/>
            <a:rect l="l" t="t" r="r" b="b"/>
            <a:pathLst>
              <a:path w="3438621" h="2818236">
                <a:moveTo>
                  <a:pt x="0" y="0"/>
                </a:moveTo>
                <a:lnTo>
                  <a:pt x="3438621" y="0"/>
                </a:lnTo>
                <a:lnTo>
                  <a:pt x="3438621" y="2818237"/>
                </a:lnTo>
                <a:lnTo>
                  <a:pt x="0" y="2818237"/>
                </a:lnTo>
                <a:lnTo>
                  <a:pt x="0" y="0"/>
                </a:lnTo>
                <a:close/>
              </a:path>
            </a:pathLst>
          </a:custGeom>
          <a:blipFill>
            <a:blip r:embed="rId4"/>
            <a:stretch>
              <a:fillRect/>
            </a:stretch>
          </a:blipFill>
        </p:spPr>
        <p:txBody>
          <a:bodyPr/>
          <a:lstStyle/>
          <a:p>
            <a:endParaRPr lang="en-US"/>
          </a:p>
        </p:txBody>
      </p:sp>
      <p:sp>
        <p:nvSpPr>
          <p:cNvPr id="18" name="Freeform 18"/>
          <p:cNvSpPr/>
          <p:nvPr/>
        </p:nvSpPr>
        <p:spPr>
          <a:xfrm rot="5400000">
            <a:off x="153138" y="6129871"/>
            <a:ext cx="3438621" cy="2818236"/>
          </a:xfrm>
          <a:custGeom>
            <a:avLst/>
            <a:gdLst/>
            <a:ahLst/>
            <a:cxnLst/>
            <a:rect l="l" t="t" r="r" b="b"/>
            <a:pathLst>
              <a:path w="3438621" h="2818236">
                <a:moveTo>
                  <a:pt x="0" y="0"/>
                </a:moveTo>
                <a:lnTo>
                  <a:pt x="3438621" y="0"/>
                </a:lnTo>
                <a:lnTo>
                  <a:pt x="3438621" y="2818237"/>
                </a:lnTo>
                <a:lnTo>
                  <a:pt x="0" y="2818237"/>
                </a:lnTo>
                <a:lnTo>
                  <a:pt x="0" y="0"/>
                </a:lnTo>
                <a:close/>
              </a:path>
            </a:pathLst>
          </a:custGeom>
          <a:blipFill>
            <a:blip r:embed="rId4"/>
            <a:stretch>
              <a:fillRect/>
            </a:stretch>
          </a:blipFill>
        </p:spPr>
        <p:txBody>
          <a:bodyPr/>
          <a:lstStyle/>
          <a:p>
            <a:endParaRPr lang="en-US"/>
          </a:p>
        </p:txBody>
      </p:sp>
      <p:sp>
        <p:nvSpPr>
          <p:cNvPr id="19" name="Freeform 19"/>
          <p:cNvSpPr/>
          <p:nvPr/>
        </p:nvSpPr>
        <p:spPr>
          <a:xfrm>
            <a:off x="15117339" y="2172144"/>
            <a:ext cx="2389611" cy="3201615"/>
          </a:xfrm>
          <a:custGeom>
            <a:avLst/>
            <a:gdLst/>
            <a:ahLst/>
            <a:cxnLst/>
            <a:rect l="l" t="t" r="r" b="b"/>
            <a:pathLst>
              <a:path w="2389611" h="3201615">
                <a:moveTo>
                  <a:pt x="0" y="0"/>
                </a:moveTo>
                <a:lnTo>
                  <a:pt x="2389611" y="0"/>
                </a:lnTo>
                <a:lnTo>
                  <a:pt x="2389611" y="3201616"/>
                </a:lnTo>
                <a:lnTo>
                  <a:pt x="0" y="3201616"/>
                </a:lnTo>
                <a:lnTo>
                  <a:pt x="0" y="0"/>
                </a:lnTo>
                <a:close/>
              </a:path>
            </a:pathLst>
          </a:custGeom>
          <a:blipFill>
            <a:blip r:embed="rId5"/>
            <a:stretch>
              <a:fillRect/>
            </a:stretch>
          </a:blipFill>
        </p:spPr>
        <p:txBody>
          <a:bodyPr/>
          <a:lstStyle/>
          <a:p>
            <a:endParaRPr lang="en-US"/>
          </a:p>
        </p:txBody>
      </p:sp>
      <p:sp>
        <p:nvSpPr>
          <p:cNvPr id="20" name="Freeform 20"/>
          <p:cNvSpPr/>
          <p:nvPr/>
        </p:nvSpPr>
        <p:spPr>
          <a:xfrm>
            <a:off x="15076356" y="6004877"/>
            <a:ext cx="2471576" cy="2931844"/>
          </a:xfrm>
          <a:custGeom>
            <a:avLst/>
            <a:gdLst/>
            <a:ahLst/>
            <a:cxnLst/>
            <a:rect l="l" t="t" r="r" b="b"/>
            <a:pathLst>
              <a:path w="2471576" h="2931844">
                <a:moveTo>
                  <a:pt x="0" y="0"/>
                </a:moveTo>
                <a:lnTo>
                  <a:pt x="2471576" y="0"/>
                </a:lnTo>
                <a:lnTo>
                  <a:pt x="2471576" y="2931844"/>
                </a:lnTo>
                <a:lnTo>
                  <a:pt x="0" y="2931844"/>
                </a:lnTo>
                <a:lnTo>
                  <a:pt x="0" y="0"/>
                </a:lnTo>
                <a:close/>
              </a:path>
            </a:pathLst>
          </a:custGeom>
          <a:blipFill>
            <a:blip r:embed="rId6"/>
            <a:stretch>
              <a:fillRect/>
            </a:stretch>
          </a:blipFill>
        </p:spPr>
        <p:txBody>
          <a:bodyPr/>
          <a:lstStyle/>
          <a:p>
            <a:endParaRPr lang="en-US"/>
          </a:p>
        </p:txBody>
      </p:sp>
      <p:grpSp>
        <p:nvGrpSpPr>
          <p:cNvPr id="21" name="Group 21"/>
          <p:cNvGrpSpPr/>
          <p:nvPr/>
        </p:nvGrpSpPr>
        <p:grpSpPr>
          <a:xfrm>
            <a:off x="14861811" y="2040762"/>
            <a:ext cx="2818236" cy="7217538"/>
            <a:chOff x="0" y="0"/>
            <a:chExt cx="3757648" cy="9623384"/>
          </a:xfrm>
        </p:grpSpPr>
        <p:sp>
          <p:nvSpPr>
            <p:cNvPr id="22" name="Freeform 22"/>
            <p:cNvSpPr/>
            <p:nvPr/>
          </p:nvSpPr>
          <p:spPr>
            <a:xfrm rot="5400000">
              <a:off x="-413590" y="413590"/>
              <a:ext cx="4584828" cy="3757648"/>
            </a:xfrm>
            <a:custGeom>
              <a:avLst/>
              <a:gdLst/>
              <a:ahLst/>
              <a:cxnLst/>
              <a:rect l="l" t="t" r="r" b="b"/>
              <a:pathLst>
                <a:path w="4584828" h="3757648">
                  <a:moveTo>
                    <a:pt x="0" y="0"/>
                  </a:moveTo>
                  <a:lnTo>
                    <a:pt x="4584828" y="0"/>
                  </a:lnTo>
                  <a:lnTo>
                    <a:pt x="4584828" y="3757648"/>
                  </a:lnTo>
                  <a:lnTo>
                    <a:pt x="0" y="3757648"/>
                  </a:lnTo>
                  <a:lnTo>
                    <a:pt x="0" y="0"/>
                  </a:lnTo>
                  <a:close/>
                </a:path>
              </a:pathLst>
            </a:custGeom>
            <a:blipFill>
              <a:blip r:embed="rId4"/>
              <a:stretch>
                <a:fillRect/>
              </a:stretch>
            </a:blipFill>
          </p:spPr>
          <p:txBody>
            <a:bodyPr/>
            <a:lstStyle/>
            <a:p>
              <a:endParaRPr lang="en-US"/>
            </a:p>
          </p:txBody>
        </p:sp>
        <p:sp>
          <p:nvSpPr>
            <p:cNvPr id="23" name="Freeform 23"/>
            <p:cNvSpPr/>
            <p:nvPr/>
          </p:nvSpPr>
          <p:spPr>
            <a:xfrm rot="5400000">
              <a:off x="-413590" y="5452146"/>
              <a:ext cx="4584828" cy="3757648"/>
            </a:xfrm>
            <a:custGeom>
              <a:avLst/>
              <a:gdLst/>
              <a:ahLst/>
              <a:cxnLst/>
              <a:rect l="l" t="t" r="r" b="b"/>
              <a:pathLst>
                <a:path w="4584828" h="3757648">
                  <a:moveTo>
                    <a:pt x="0" y="0"/>
                  </a:moveTo>
                  <a:lnTo>
                    <a:pt x="4584828" y="0"/>
                  </a:lnTo>
                  <a:lnTo>
                    <a:pt x="4584828" y="3757648"/>
                  </a:lnTo>
                  <a:lnTo>
                    <a:pt x="0" y="3757648"/>
                  </a:lnTo>
                  <a:lnTo>
                    <a:pt x="0" y="0"/>
                  </a:lnTo>
                  <a:close/>
                </a:path>
              </a:pathLst>
            </a:custGeom>
            <a:blipFill>
              <a:blip r:embed="rId4"/>
              <a:stretch>
                <a:fillRect/>
              </a:stretch>
            </a:blipFill>
          </p:spPr>
          <p:txBody>
            <a:bodyPr/>
            <a:lstStyle/>
            <a:p>
              <a:endParaRPr lang="en-US"/>
            </a:p>
          </p:txBody>
        </p:sp>
      </p:grpSp>
      <p:sp>
        <p:nvSpPr>
          <p:cNvPr id="24" name="TextBox 24"/>
          <p:cNvSpPr txBox="1"/>
          <p:nvPr/>
        </p:nvSpPr>
        <p:spPr>
          <a:xfrm>
            <a:off x="762000" y="501812"/>
            <a:ext cx="16744950" cy="996467"/>
          </a:xfrm>
          <a:prstGeom prst="rect">
            <a:avLst/>
          </a:prstGeom>
        </p:spPr>
        <p:txBody>
          <a:bodyPr lIns="0" tIns="0" rIns="0" bIns="0" rtlCol="0" anchor="t">
            <a:spAutoFit/>
          </a:bodyPr>
          <a:lstStyle/>
          <a:p>
            <a:pPr algn="ctr">
              <a:lnSpc>
                <a:spcPts val="7864"/>
              </a:lnSpc>
            </a:pPr>
            <a:r>
              <a:rPr lang="en-US" sz="6780">
                <a:solidFill>
                  <a:srgbClr val="FDFAF0"/>
                </a:solidFill>
                <a:latin typeface="Playfair Display Heavy"/>
              </a:rPr>
              <a:t>FOUR FACTS ABOUT REFLECTIONS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sp>
        <p:nvSpPr>
          <p:cNvPr id="2" name="TextBox 2"/>
          <p:cNvSpPr txBox="1"/>
          <p:nvPr/>
        </p:nvSpPr>
        <p:spPr>
          <a:xfrm>
            <a:off x="3679613" y="8300381"/>
            <a:ext cx="10547773" cy="1345608"/>
          </a:xfrm>
          <a:prstGeom prst="rect">
            <a:avLst/>
          </a:prstGeom>
        </p:spPr>
        <p:txBody>
          <a:bodyPr lIns="0" tIns="0" rIns="0" bIns="0" rtlCol="0" anchor="t">
            <a:spAutoFit/>
          </a:bodyPr>
          <a:lstStyle/>
          <a:p>
            <a:pPr algn="just">
              <a:lnSpc>
                <a:spcPts val="3515"/>
              </a:lnSpc>
            </a:pPr>
            <a:r>
              <a:rPr lang="en-US" sz="3446">
                <a:solidFill>
                  <a:srgbClr val="1F222B"/>
                </a:solidFill>
                <a:latin typeface="Glacial Indifference"/>
              </a:rPr>
              <a:t>Participation in arts programs, like PTA Reflections, plays a critical role in students’ success by leveling playfields and developing students holistically. </a:t>
            </a:r>
          </a:p>
        </p:txBody>
      </p:sp>
      <p:grpSp>
        <p:nvGrpSpPr>
          <p:cNvPr id="3" name="Group 3"/>
          <p:cNvGrpSpPr/>
          <p:nvPr/>
        </p:nvGrpSpPr>
        <p:grpSpPr>
          <a:xfrm>
            <a:off x="1595891" y="4156170"/>
            <a:ext cx="14325906" cy="5298791"/>
            <a:chOff x="0" y="0"/>
            <a:chExt cx="7799161" cy="2884713"/>
          </a:xfrm>
        </p:grpSpPr>
        <p:sp>
          <p:nvSpPr>
            <p:cNvPr id="4" name="Freeform 4"/>
            <p:cNvSpPr/>
            <p:nvPr/>
          </p:nvSpPr>
          <p:spPr>
            <a:xfrm>
              <a:off x="0" y="0"/>
              <a:ext cx="7799161" cy="2884713"/>
            </a:xfrm>
            <a:custGeom>
              <a:avLst/>
              <a:gdLst/>
              <a:ahLst/>
              <a:cxnLst/>
              <a:rect l="l" t="t" r="r" b="b"/>
              <a:pathLst>
                <a:path w="7799161" h="2884713">
                  <a:moveTo>
                    <a:pt x="7533732" y="0"/>
                  </a:moveTo>
                  <a:lnTo>
                    <a:pt x="265430" y="0"/>
                  </a:lnTo>
                  <a:cubicBezTo>
                    <a:pt x="265430" y="146050"/>
                    <a:pt x="147320" y="265430"/>
                    <a:pt x="0" y="265430"/>
                  </a:cubicBezTo>
                  <a:lnTo>
                    <a:pt x="0" y="2619283"/>
                  </a:lnTo>
                  <a:cubicBezTo>
                    <a:pt x="146050" y="2619283"/>
                    <a:pt x="265430" y="2737393"/>
                    <a:pt x="265430" y="2884713"/>
                  </a:cubicBezTo>
                  <a:lnTo>
                    <a:pt x="7533732" y="2884713"/>
                  </a:lnTo>
                  <a:cubicBezTo>
                    <a:pt x="7533732" y="2738663"/>
                    <a:pt x="7651841" y="2619283"/>
                    <a:pt x="7799161" y="2619283"/>
                  </a:cubicBezTo>
                  <a:lnTo>
                    <a:pt x="7799161" y="265430"/>
                  </a:lnTo>
                  <a:cubicBezTo>
                    <a:pt x="7653111" y="265430"/>
                    <a:pt x="7533732" y="147320"/>
                    <a:pt x="7533732" y="0"/>
                  </a:cubicBezTo>
                  <a:close/>
                </a:path>
              </a:pathLst>
            </a:custGeom>
            <a:solidFill>
              <a:srgbClr val="FFF6EA"/>
            </a:solidFill>
          </p:spPr>
          <p:txBody>
            <a:bodyPr/>
            <a:lstStyle/>
            <a:p>
              <a:endParaRPr lang="en-US"/>
            </a:p>
          </p:txBody>
        </p:sp>
      </p:grpSp>
      <p:sp>
        <p:nvSpPr>
          <p:cNvPr id="5" name="Freeform 5"/>
          <p:cNvSpPr/>
          <p:nvPr/>
        </p:nvSpPr>
        <p:spPr>
          <a:xfrm>
            <a:off x="1986235" y="4409982"/>
            <a:ext cx="3569420" cy="4791168"/>
          </a:xfrm>
          <a:custGeom>
            <a:avLst/>
            <a:gdLst/>
            <a:ahLst/>
            <a:cxnLst/>
            <a:rect l="l" t="t" r="r" b="b"/>
            <a:pathLst>
              <a:path w="3569420" h="4791168">
                <a:moveTo>
                  <a:pt x="0" y="0"/>
                </a:moveTo>
                <a:lnTo>
                  <a:pt x="3569420" y="0"/>
                </a:lnTo>
                <a:lnTo>
                  <a:pt x="3569420" y="4791168"/>
                </a:lnTo>
                <a:lnTo>
                  <a:pt x="0" y="47911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320837"/>
            <a:ext cx="16230600" cy="1987067"/>
          </a:xfrm>
          <a:prstGeom prst="rect">
            <a:avLst/>
          </a:prstGeom>
        </p:spPr>
        <p:txBody>
          <a:bodyPr lIns="0" tIns="0" rIns="0" bIns="0" rtlCol="0" anchor="t">
            <a:spAutoFit/>
          </a:bodyPr>
          <a:lstStyle/>
          <a:p>
            <a:pPr algn="ctr">
              <a:lnSpc>
                <a:spcPts val="7864"/>
              </a:lnSpc>
            </a:pPr>
            <a:r>
              <a:rPr lang="en-US" sz="6780">
                <a:solidFill>
                  <a:srgbClr val="FDFAF0"/>
                </a:solidFill>
                <a:latin typeface="Playfair Display Heavy"/>
              </a:rPr>
              <a:t>LOCAL UNIT</a:t>
            </a:r>
          </a:p>
          <a:p>
            <a:pPr algn="ctr">
              <a:lnSpc>
                <a:spcPts val="7864"/>
              </a:lnSpc>
            </a:pPr>
            <a:r>
              <a:rPr lang="en-US" sz="6780">
                <a:solidFill>
                  <a:srgbClr val="FDFAF0"/>
                </a:solidFill>
                <a:latin typeface="Playfair Display Heavy"/>
              </a:rPr>
              <a:t>REFLECTIONS CHAIR DUTIES</a:t>
            </a:r>
          </a:p>
        </p:txBody>
      </p:sp>
      <p:sp>
        <p:nvSpPr>
          <p:cNvPr id="7" name="TextBox 7"/>
          <p:cNvSpPr txBox="1"/>
          <p:nvPr/>
        </p:nvSpPr>
        <p:spPr>
          <a:xfrm>
            <a:off x="2279185" y="2803205"/>
            <a:ext cx="13074911" cy="907458"/>
          </a:xfrm>
          <a:prstGeom prst="rect">
            <a:avLst/>
          </a:prstGeom>
        </p:spPr>
        <p:txBody>
          <a:bodyPr lIns="0" tIns="0" rIns="0" bIns="0" rtlCol="0" anchor="t">
            <a:spAutoFit/>
          </a:bodyPr>
          <a:lstStyle/>
          <a:p>
            <a:pPr algn="just">
              <a:lnSpc>
                <a:spcPts val="3515"/>
              </a:lnSpc>
            </a:pPr>
            <a:r>
              <a:rPr lang="en-US" sz="3446">
                <a:solidFill>
                  <a:srgbClr val="FFF6EA"/>
                </a:solidFill>
                <a:latin typeface="Glacial Indifference"/>
              </a:rPr>
              <a:t>The PTA Reflections program is now offered via a digital format. The general tasks for local unit Reflections leaders include:</a:t>
            </a:r>
          </a:p>
        </p:txBody>
      </p:sp>
      <p:sp>
        <p:nvSpPr>
          <p:cNvPr id="8" name="TextBox 8"/>
          <p:cNvSpPr txBox="1"/>
          <p:nvPr/>
        </p:nvSpPr>
        <p:spPr>
          <a:xfrm>
            <a:off x="5989735" y="4714095"/>
            <a:ext cx="9364361" cy="849557"/>
          </a:xfrm>
          <a:prstGeom prst="rect">
            <a:avLst/>
          </a:prstGeom>
        </p:spPr>
        <p:txBody>
          <a:bodyPr lIns="0" tIns="0" rIns="0" bIns="0" rtlCol="0" anchor="t">
            <a:spAutoFit/>
          </a:bodyPr>
          <a:lstStyle/>
          <a:p>
            <a:pPr algn="just">
              <a:lnSpc>
                <a:spcPts val="3201"/>
              </a:lnSpc>
              <a:spcBef>
                <a:spcPct val="0"/>
              </a:spcBef>
            </a:pPr>
            <a:r>
              <a:rPr lang="en-US" sz="3680">
                <a:solidFill>
                  <a:srgbClr val="000000"/>
                </a:solidFill>
                <a:latin typeface="Glacial Indifference"/>
              </a:rPr>
              <a:t>Register your PTA’s participation in this year’s program with National PTA.</a:t>
            </a:r>
          </a:p>
        </p:txBody>
      </p:sp>
      <p:sp>
        <p:nvSpPr>
          <p:cNvPr id="9" name="TextBox 9"/>
          <p:cNvSpPr txBox="1"/>
          <p:nvPr/>
        </p:nvSpPr>
        <p:spPr>
          <a:xfrm>
            <a:off x="5961160" y="6881766"/>
            <a:ext cx="9364361" cy="542570"/>
          </a:xfrm>
          <a:prstGeom prst="rect">
            <a:avLst/>
          </a:prstGeom>
        </p:spPr>
        <p:txBody>
          <a:bodyPr lIns="0" tIns="0" rIns="0" bIns="0" rtlCol="0" anchor="t">
            <a:spAutoFit/>
          </a:bodyPr>
          <a:lstStyle/>
          <a:p>
            <a:pPr algn="just">
              <a:lnSpc>
                <a:spcPts val="4268"/>
              </a:lnSpc>
              <a:spcBef>
                <a:spcPct val="0"/>
              </a:spcBef>
            </a:pPr>
            <a:r>
              <a:rPr lang="en-US" sz="3680">
                <a:solidFill>
                  <a:srgbClr val="000000"/>
                </a:solidFill>
                <a:latin typeface="Glacial Indifference"/>
              </a:rPr>
              <a:t>Collect entries &amp; coordinate judging.</a:t>
            </a:r>
          </a:p>
        </p:txBody>
      </p:sp>
      <p:sp>
        <p:nvSpPr>
          <p:cNvPr id="10" name="TextBox 10"/>
          <p:cNvSpPr txBox="1"/>
          <p:nvPr/>
        </p:nvSpPr>
        <p:spPr>
          <a:xfrm>
            <a:off x="5961160" y="5735102"/>
            <a:ext cx="9364361" cy="449507"/>
          </a:xfrm>
          <a:prstGeom prst="rect">
            <a:avLst/>
          </a:prstGeom>
        </p:spPr>
        <p:txBody>
          <a:bodyPr lIns="0" tIns="0" rIns="0" bIns="0" rtlCol="0" anchor="t">
            <a:spAutoFit/>
          </a:bodyPr>
          <a:lstStyle/>
          <a:p>
            <a:pPr algn="just">
              <a:lnSpc>
                <a:spcPts val="3201"/>
              </a:lnSpc>
              <a:spcBef>
                <a:spcPct val="0"/>
              </a:spcBef>
            </a:pPr>
            <a:r>
              <a:rPr lang="en-US" sz="3680">
                <a:solidFill>
                  <a:srgbClr val="000000"/>
                </a:solidFill>
                <a:latin typeface="Glacial Indifference"/>
              </a:rPr>
              <a:t>Distribute program materials.</a:t>
            </a:r>
          </a:p>
        </p:txBody>
      </p:sp>
      <p:sp>
        <p:nvSpPr>
          <p:cNvPr id="11" name="TextBox 11"/>
          <p:cNvSpPr txBox="1"/>
          <p:nvPr/>
        </p:nvSpPr>
        <p:spPr>
          <a:xfrm>
            <a:off x="5989735" y="6356059"/>
            <a:ext cx="9364361" cy="449507"/>
          </a:xfrm>
          <a:prstGeom prst="rect">
            <a:avLst/>
          </a:prstGeom>
        </p:spPr>
        <p:txBody>
          <a:bodyPr lIns="0" tIns="0" rIns="0" bIns="0" rtlCol="0" anchor="t">
            <a:spAutoFit/>
          </a:bodyPr>
          <a:lstStyle/>
          <a:p>
            <a:pPr algn="just">
              <a:lnSpc>
                <a:spcPts val="3201"/>
              </a:lnSpc>
              <a:spcBef>
                <a:spcPct val="0"/>
              </a:spcBef>
            </a:pPr>
            <a:r>
              <a:rPr lang="en-US" sz="3680">
                <a:solidFill>
                  <a:srgbClr val="000000"/>
                </a:solidFill>
                <a:latin typeface="Glacial Indifference"/>
              </a:rPr>
              <a:t>Recruit volunteer judges – EARLY!!!</a:t>
            </a:r>
          </a:p>
        </p:txBody>
      </p:sp>
      <p:sp>
        <p:nvSpPr>
          <p:cNvPr id="12" name="TextBox 12"/>
          <p:cNvSpPr txBox="1"/>
          <p:nvPr/>
        </p:nvSpPr>
        <p:spPr>
          <a:xfrm>
            <a:off x="5961160" y="7518138"/>
            <a:ext cx="9364361" cy="542570"/>
          </a:xfrm>
          <a:prstGeom prst="rect">
            <a:avLst/>
          </a:prstGeom>
        </p:spPr>
        <p:txBody>
          <a:bodyPr lIns="0" tIns="0" rIns="0" bIns="0" rtlCol="0" anchor="t">
            <a:spAutoFit/>
          </a:bodyPr>
          <a:lstStyle/>
          <a:p>
            <a:pPr algn="just">
              <a:lnSpc>
                <a:spcPts val="4268"/>
              </a:lnSpc>
              <a:spcBef>
                <a:spcPct val="0"/>
              </a:spcBef>
            </a:pPr>
            <a:r>
              <a:rPr lang="en-US" sz="3680">
                <a:solidFill>
                  <a:srgbClr val="000000"/>
                </a:solidFill>
                <a:latin typeface="Glacial Indifference"/>
              </a:rPr>
              <a:t>Advance top entries to the next level.</a:t>
            </a:r>
          </a:p>
        </p:txBody>
      </p:sp>
      <p:sp>
        <p:nvSpPr>
          <p:cNvPr id="13" name="TextBox 13"/>
          <p:cNvSpPr txBox="1"/>
          <p:nvPr/>
        </p:nvSpPr>
        <p:spPr>
          <a:xfrm>
            <a:off x="5961160" y="8136908"/>
            <a:ext cx="9364361" cy="542570"/>
          </a:xfrm>
          <a:prstGeom prst="rect">
            <a:avLst/>
          </a:prstGeom>
        </p:spPr>
        <p:txBody>
          <a:bodyPr lIns="0" tIns="0" rIns="0" bIns="0" rtlCol="0" anchor="t">
            <a:spAutoFit/>
          </a:bodyPr>
          <a:lstStyle/>
          <a:p>
            <a:pPr algn="just">
              <a:lnSpc>
                <a:spcPts val="4268"/>
              </a:lnSpc>
              <a:spcBef>
                <a:spcPct val="0"/>
              </a:spcBef>
            </a:pPr>
            <a:r>
              <a:rPr lang="en-US" sz="3680">
                <a:solidFill>
                  <a:srgbClr val="000000"/>
                </a:solidFill>
                <a:latin typeface="Glacial Indifference"/>
              </a:rPr>
              <a:t>Celebrate &amp; recognize students!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783789" y="6069695"/>
            <a:ext cx="14325906" cy="5298791"/>
            <a:chOff x="0" y="0"/>
            <a:chExt cx="7799161" cy="2884713"/>
          </a:xfrm>
        </p:grpSpPr>
        <p:sp>
          <p:nvSpPr>
            <p:cNvPr id="3" name="Freeform 3"/>
            <p:cNvSpPr/>
            <p:nvPr/>
          </p:nvSpPr>
          <p:spPr>
            <a:xfrm>
              <a:off x="0" y="0"/>
              <a:ext cx="7799161" cy="2884713"/>
            </a:xfrm>
            <a:custGeom>
              <a:avLst/>
              <a:gdLst/>
              <a:ahLst/>
              <a:cxnLst/>
              <a:rect l="l" t="t" r="r" b="b"/>
              <a:pathLst>
                <a:path w="7799161" h="2884713">
                  <a:moveTo>
                    <a:pt x="7533732" y="0"/>
                  </a:moveTo>
                  <a:lnTo>
                    <a:pt x="265430" y="0"/>
                  </a:lnTo>
                  <a:cubicBezTo>
                    <a:pt x="265430" y="146050"/>
                    <a:pt x="147320" y="265430"/>
                    <a:pt x="0" y="265430"/>
                  </a:cubicBezTo>
                  <a:lnTo>
                    <a:pt x="0" y="2619283"/>
                  </a:lnTo>
                  <a:cubicBezTo>
                    <a:pt x="146050" y="2619283"/>
                    <a:pt x="265430" y="2737393"/>
                    <a:pt x="265430" y="2884713"/>
                  </a:cubicBezTo>
                  <a:lnTo>
                    <a:pt x="7533732" y="2884713"/>
                  </a:lnTo>
                  <a:cubicBezTo>
                    <a:pt x="7533732" y="2738663"/>
                    <a:pt x="7651841" y="2619283"/>
                    <a:pt x="7799161" y="2619283"/>
                  </a:cubicBezTo>
                  <a:lnTo>
                    <a:pt x="7799161" y="265430"/>
                  </a:lnTo>
                  <a:cubicBezTo>
                    <a:pt x="7653111" y="265430"/>
                    <a:pt x="7533732" y="147320"/>
                    <a:pt x="7533732" y="0"/>
                  </a:cubicBezTo>
                  <a:close/>
                </a:path>
              </a:pathLst>
            </a:custGeom>
            <a:solidFill>
              <a:srgbClr val="B5974D"/>
            </a:solidFill>
          </p:spPr>
          <p:txBody>
            <a:bodyPr/>
            <a:lstStyle/>
            <a:p>
              <a:endParaRPr lang="en-US"/>
            </a:p>
          </p:txBody>
        </p:sp>
      </p:grpSp>
      <p:grpSp>
        <p:nvGrpSpPr>
          <p:cNvPr id="4" name="Group 4"/>
          <p:cNvGrpSpPr/>
          <p:nvPr/>
        </p:nvGrpSpPr>
        <p:grpSpPr>
          <a:xfrm rot="-10800000">
            <a:off x="12664550" y="1832363"/>
            <a:ext cx="4564384" cy="8089916"/>
            <a:chOff x="0" y="0"/>
            <a:chExt cx="2354580" cy="4173258"/>
          </a:xfrm>
        </p:grpSpPr>
        <p:sp>
          <p:nvSpPr>
            <p:cNvPr id="5" name="Freeform 5"/>
            <p:cNvSpPr/>
            <p:nvPr/>
          </p:nvSpPr>
          <p:spPr>
            <a:xfrm>
              <a:off x="0" y="0"/>
              <a:ext cx="2353310" cy="4173258"/>
            </a:xfrm>
            <a:custGeom>
              <a:avLst/>
              <a:gdLst/>
              <a:ahLst/>
              <a:cxnLst/>
              <a:rect l="l" t="t" r="r" b="b"/>
              <a:pathLst>
                <a:path w="2353310" h="4173258">
                  <a:moveTo>
                    <a:pt x="784860" y="4105949"/>
                  </a:moveTo>
                  <a:cubicBezTo>
                    <a:pt x="905510" y="4146588"/>
                    <a:pt x="1042670" y="4173258"/>
                    <a:pt x="1177290" y="4173258"/>
                  </a:cubicBezTo>
                  <a:cubicBezTo>
                    <a:pt x="1311910" y="4173258"/>
                    <a:pt x="1441450" y="4150399"/>
                    <a:pt x="1560830" y="4109758"/>
                  </a:cubicBezTo>
                  <a:cubicBezTo>
                    <a:pt x="1563370" y="4108488"/>
                    <a:pt x="1565910" y="4108488"/>
                    <a:pt x="1568450" y="4107219"/>
                  </a:cubicBezTo>
                  <a:cubicBezTo>
                    <a:pt x="2016760" y="3944658"/>
                    <a:pt x="2346960" y="3515399"/>
                    <a:pt x="2353310" y="3009735"/>
                  </a:cubicBezTo>
                  <a:lnTo>
                    <a:pt x="2353310" y="0"/>
                  </a:lnTo>
                  <a:lnTo>
                    <a:pt x="0" y="0"/>
                  </a:lnTo>
                  <a:lnTo>
                    <a:pt x="0" y="3007462"/>
                  </a:lnTo>
                  <a:cubicBezTo>
                    <a:pt x="6350" y="3517938"/>
                    <a:pt x="331470" y="3947199"/>
                    <a:pt x="784860" y="4105949"/>
                  </a:cubicBezTo>
                  <a:close/>
                </a:path>
              </a:pathLst>
            </a:custGeom>
            <a:solidFill>
              <a:srgbClr val="1F222B"/>
            </a:solidFill>
          </p:spPr>
          <p:txBody>
            <a:bodyPr/>
            <a:lstStyle/>
            <a:p>
              <a:endParaRPr lang="en-US"/>
            </a:p>
          </p:txBody>
        </p:sp>
      </p:grpSp>
      <p:grpSp>
        <p:nvGrpSpPr>
          <p:cNvPr id="6" name="Group 6"/>
          <p:cNvGrpSpPr/>
          <p:nvPr/>
        </p:nvGrpSpPr>
        <p:grpSpPr>
          <a:xfrm rot="5400000">
            <a:off x="4401808" y="3571860"/>
            <a:ext cx="9349286" cy="5298791"/>
            <a:chOff x="0" y="0"/>
            <a:chExt cx="5089841" cy="2884713"/>
          </a:xfrm>
        </p:grpSpPr>
        <p:sp>
          <p:nvSpPr>
            <p:cNvPr id="7" name="Freeform 7"/>
            <p:cNvSpPr/>
            <p:nvPr/>
          </p:nvSpPr>
          <p:spPr>
            <a:xfrm>
              <a:off x="0" y="0"/>
              <a:ext cx="5089841" cy="2884713"/>
            </a:xfrm>
            <a:custGeom>
              <a:avLst/>
              <a:gdLst/>
              <a:ahLst/>
              <a:cxnLst/>
              <a:rect l="l" t="t" r="r" b="b"/>
              <a:pathLst>
                <a:path w="5089841" h="2884713">
                  <a:moveTo>
                    <a:pt x="4824411" y="0"/>
                  </a:moveTo>
                  <a:lnTo>
                    <a:pt x="265430" y="0"/>
                  </a:lnTo>
                  <a:cubicBezTo>
                    <a:pt x="265430" y="146050"/>
                    <a:pt x="147320" y="265430"/>
                    <a:pt x="0" y="265430"/>
                  </a:cubicBezTo>
                  <a:lnTo>
                    <a:pt x="0" y="2619283"/>
                  </a:lnTo>
                  <a:cubicBezTo>
                    <a:pt x="146050" y="2619283"/>
                    <a:pt x="265430" y="2737393"/>
                    <a:pt x="265430" y="2884713"/>
                  </a:cubicBezTo>
                  <a:lnTo>
                    <a:pt x="4824411" y="2884713"/>
                  </a:lnTo>
                  <a:cubicBezTo>
                    <a:pt x="4824411" y="2738663"/>
                    <a:pt x="4942522" y="2619283"/>
                    <a:pt x="5089841" y="2619283"/>
                  </a:cubicBezTo>
                  <a:lnTo>
                    <a:pt x="5089841" y="265430"/>
                  </a:lnTo>
                  <a:cubicBezTo>
                    <a:pt x="4943791" y="265430"/>
                    <a:pt x="4824411" y="147320"/>
                    <a:pt x="4824411" y="0"/>
                  </a:cubicBezTo>
                  <a:close/>
                </a:path>
              </a:pathLst>
            </a:custGeom>
            <a:solidFill>
              <a:srgbClr val="B5974D"/>
            </a:solidFill>
          </p:spPr>
          <p:txBody>
            <a:bodyPr/>
            <a:lstStyle/>
            <a:p>
              <a:endParaRPr lang="en-US"/>
            </a:p>
          </p:txBody>
        </p:sp>
      </p:grpSp>
      <p:grpSp>
        <p:nvGrpSpPr>
          <p:cNvPr id="8" name="Group 8"/>
          <p:cNvGrpSpPr/>
          <p:nvPr/>
        </p:nvGrpSpPr>
        <p:grpSpPr>
          <a:xfrm rot="-10800000">
            <a:off x="6803784" y="1832363"/>
            <a:ext cx="4564384" cy="8089916"/>
            <a:chOff x="0" y="0"/>
            <a:chExt cx="2354580" cy="4173258"/>
          </a:xfrm>
        </p:grpSpPr>
        <p:sp>
          <p:nvSpPr>
            <p:cNvPr id="9" name="Freeform 9"/>
            <p:cNvSpPr/>
            <p:nvPr/>
          </p:nvSpPr>
          <p:spPr>
            <a:xfrm>
              <a:off x="0" y="0"/>
              <a:ext cx="2353310" cy="4173258"/>
            </a:xfrm>
            <a:custGeom>
              <a:avLst/>
              <a:gdLst/>
              <a:ahLst/>
              <a:cxnLst/>
              <a:rect l="l" t="t" r="r" b="b"/>
              <a:pathLst>
                <a:path w="2353310" h="4173258">
                  <a:moveTo>
                    <a:pt x="784860" y="4105949"/>
                  </a:moveTo>
                  <a:cubicBezTo>
                    <a:pt x="905510" y="4146588"/>
                    <a:pt x="1042670" y="4173258"/>
                    <a:pt x="1177290" y="4173258"/>
                  </a:cubicBezTo>
                  <a:cubicBezTo>
                    <a:pt x="1311910" y="4173258"/>
                    <a:pt x="1441450" y="4150399"/>
                    <a:pt x="1560830" y="4109758"/>
                  </a:cubicBezTo>
                  <a:cubicBezTo>
                    <a:pt x="1563370" y="4108488"/>
                    <a:pt x="1565910" y="4108488"/>
                    <a:pt x="1568450" y="4107219"/>
                  </a:cubicBezTo>
                  <a:cubicBezTo>
                    <a:pt x="2016760" y="3944658"/>
                    <a:pt x="2346960" y="3515399"/>
                    <a:pt x="2353310" y="3009735"/>
                  </a:cubicBezTo>
                  <a:lnTo>
                    <a:pt x="2353310" y="0"/>
                  </a:lnTo>
                  <a:lnTo>
                    <a:pt x="0" y="0"/>
                  </a:lnTo>
                  <a:lnTo>
                    <a:pt x="0" y="3007462"/>
                  </a:lnTo>
                  <a:cubicBezTo>
                    <a:pt x="6350" y="3517938"/>
                    <a:pt x="331470" y="3947199"/>
                    <a:pt x="784860" y="4105949"/>
                  </a:cubicBezTo>
                  <a:close/>
                </a:path>
              </a:pathLst>
            </a:custGeom>
            <a:solidFill>
              <a:srgbClr val="1F222B"/>
            </a:solidFill>
          </p:spPr>
          <p:txBody>
            <a:bodyPr/>
            <a:lstStyle/>
            <a:p>
              <a:endParaRPr lang="en-US"/>
            </a:p>
          </p:txBody>
        </p:sp>
      </p:grpSp>
      <p:grpSp>
        <p:nvGrpSpPr>
          <p:cNvPr id="10" name="Group 10"/>
          <p:cNvGrpSpPr/>
          <p:nvPr/>
        </p:nvGrpSpPr>
        <p:grpSpPr>
          <a:xfrm rot="5400000">
            <a:off x="-1487533" y="3571860"/>
            <a:ext cx="9349286" cy="5298791"/>
            <a:chOff x="0" y="0"/>
            <a:chExt cx="5089841" cy="2884713"/>
          </a:xfrm>
        </p:grpSpPr>
        <p:sp>
          <p:nvSpPr>
            <p:cNvPr id="11" name="Freeform 11"/>
            <p:cNvSpPr/>
            <p:nvPr/>
          </p:nvSpPr>
          <p:spPr>
            <a:xfrm>
              <a:off x="0" y="0"/>
              <a:ext cx="5089841" cy="2884713"/>
            </a:xfrm>
            <a:custGeom>
              <a:avLst/>
              <a:gdLst/>
              <a:ahLst/>
              <a:cxnLst/>
              <a:rect l="l" t="t" r="r" b="b"/>
              <a:pathLst>
                <a:path w="5089841" h="2884713">
                  <a:moveTo>
                    <a:pt x="4824411" y="0"/>
                  </a:moveTo>
                  <a:lnTo>
                    <a:pt x="265430" y="0"/>
                  </a:lnTo>
                  <a:cubicBezTo>
                    <a:pt x="265430" y="146050"/>
                    <a:pt x="147320" y="265430"/>
                    <a:pt x="0" y="265430"/>
                  </a:cubicBezTo>
                  <a:lnTo>
                    <a:pt x="0" y="2619283"/>
                  </a:lnTo>
                  <a:cubicBezTo>
                    <a:pt x="146050" y="2619283"/>
                    <a:pt x="265430" y="2737393"/>
                    <a:pt x="265430" y="2884713"/>
                  </a:cubicBezTo>
                  <a:lnTo>
                    <a:pt x="4824411" y="2884713"/>
                  </a:lnTo>
                  <a:cubicBezTo>
                    <a:pt x="4824411" y="2738663"/>
                    <a:pt x="4942522" y="2619283"/>
                    <a:pt x="5089841" y="2619283"/>
                  </a:cubicBezTo>
                  <a:lnTo>
                    <a:pt x="5089841" y="265430"/>
                  </a:lnTo>
                  <a:cubicBezTo>
                    <a:pt x="4943791" y="265430"/>
                    <a:pt x="4824411" y="147320"/>
                    <a:pt x="4824411" y="0"/>
                  </a:cubicBezTo>
                  <a:close/>
                </a:path>
              </a:pathLst>
            </a:custGeom>
            <a:solidFill>
              <a:srgbClr val="B5974D"/>
            </a:solidFill>
          </p:spPr>
          <p:txBody>
            <a:bodyPr/>
            <a:lstStyle/>
            <a:p>
              <a:endParaRPr lang="en-US"/>
            </a:p>
          </p:txBody>
        </p:sp>
      </p:grpSp>
      <p:grpSp>
        <p:nvGrpSpPr>
          <p:cNvPr id="12" name="Group 12"/>
          <p:cNvGrpSpPr/>
          <p:nvPr/>
        </p:nvGrpSpPr>
        <p:grpSpPr>
          <a:xfrm rot="-10800000">
            <a:off x="914443" y="1832363"/>
            <a:ext cx="4564384" cy="8089916"/>
            <a:chOff x="0" y="0"/>
            <a:chExt cx="2354580" cy="4173258"/>
          </a:xfrm>
        </p:grpSpPr>
        <p:sp>
          <p:nvSpPr>
            <p:cNvPr id="13" name="Freeform 13"/>
            <p:cNvSpPr/>
            <p:nvPr/>
          </p:nvSpPr>
          <p:spPr>
            <a:xfrm>
              <a:off x="0" y="0"/>
              <a:ext cx="2353310" cy="4173258"/>
            </a:xfrm>
            <a:custGeom>
              <a:avLst/>
              <a:gdLst/>
              <a:ahLst/>
              <a:cxnLst/>
              <a:rect l="l" t="t" r="r" b="b"/>
              <a:pathLst>
                <a:path w="2353310" h="4173258">
                  <a:moveTo>
                    <a:pt x="784860" y="4105949"/>
                  </a:moveTo>
                  <a:cubicBezTo>
                    <a:pt x="905510" y="4146588"/>
                    <a:pt x="1042670" y="4173258"/>
                    <a:pt x="1177290" y="4173258"/>
                  </a:cubicBezTo>
                  <a:cubicBezTo>
                    <a:pt x="1311910" y="4173258"/>
                    <a:pt x="1441450" y="4150399"/>
                    <a:pt x="1560830" y="4109758"/>
                  </a:cubicBezTo>
                  <a:cubicBezTo>
                    <a:pt x="1563370" y="4108488"/>
                    <a:pt x="1565910" y="4108488"/>
                    <a:pt x="1568450" y="4107219"/>
                  </a:cubicBezTo>
                  <a:cubicBezTo>
                    <a:pt x="2016760" y="3944658"/>
                    <a:pt x="2346960" y="3515399"/>
                    <a:pt x="2353310" y="3009735"/>
                  </a:cubicBezTo>
                  <a:lnTo>
                    <a:pt x="2353310" y="0"/>
                  </a:lnTo>
                  <a:lnTo>
                    <a:pt x="0" y="0"/>
                  </a:lnTo>
                  <a:lnTo>
                    <a:pt x="0" y="3007462"/>
                  </a:lnTo>
                  <a:cubicBezTo>
                    <a:pt x="6350" y="3517938"/>
                    <a:pt x="331470" y="3947199"/>
                    <a:pt x="784860" y="4105949"/>
                  </a:cubicBezTo>
                  <a:close/>
                </a:path>
              </a:pathLst>
            </a:custGeom>
            <a:solidFill>
              <a:srgbClr val="1F222B"/>
            </a:solidFill>
          </p:spPr>
          <p:txBody>
            <a:bodyPr/>
            <a:lstStyle/>
            <a:p>
              <a:endParaRPr lang="en-US"/>
            </a:p>
          </p:txBody>
        </p:sp>
      </p:grpSp>
      <p:grpSp>
        <p:nvGrpSpPr>
          <p:cNvPr id="14" name="Group 14"/>
          <p:cNvGrpSpPr>
            <a:grpSpLocks noChangeAspect="1"/>
          </p:cNvGrpSpPr>
          <p:nvPr/>
        </p:nvGrpSpPr>
        <p:grpSpPr>
          <a:xfrm>
            <a:off x="2566601" y="2447891"/>
            <a:ext cx="1241017" cy="1241017"/>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US"/>
            </a:p>
          </p:txBody>
        </p:sp>
      </p:grpSp>
      <p:grpSp>
        <p:nvGrpSpPr>
          <p:cNvPr id="16" name="Group 16"/>
          <p:cNvGrpSpPr>
            <a:grpSpLocks noChangeAspect="1"/>
          </p:cNvGrpSpPr>
          <p:nvPr/>
        </p:nvGrpSpPr>
        <p:grpSpPr>
          <a:xfrm>
            <a:off x="8465467" y="2447891"/>
            <a:ext cx="1241017" cy="1241017"/>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US"/>
            </a:p>
          </p:txBody>
        </p:sp>
      </p:grpSp>
      <p:grpSp>
        <p:nvGrpSpPr>
          <p:cNvPr id="18" name="Group 18"/>
          <p:cNvGrpSpPr>
            <a:grpSpLocks noChangeAspect="1"/>
          </p:cNvGrpSpPr>
          <p:nvPr/>
        </p:nvGrpSpPr>
        <p:grpSpPr>
          <a:xfrm>
            <a:off x="14332484" y="2447891"/>
            <a:ext cx="1241017" cy="1241017"/>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US"/>
            </a:p>
          </p:txBody>
        </p:sp>
      </p:grpSp>
      <p:sp>
        <p:nvSpPr>
          <p:cNvPr id="20" name="Freeform 20"/>
          <p:cNvSpPr/>
          <p:nvPr/>
        </p:nvSpPr>
        <p:spPr>
          <a:xfrm>
            <a:off x="12923350" y="6072500"/>
            <a:ext cx="3735693" cy="3085350"/>
          </a:xfrm>
          <a:custGeom>
            <a:avLst/>
            <a:gdLst/>
            <a:ahLst/>
            <a:cxnLst/>
            <a:rect l="l" t="t" r="r" b="b"/>
            <a:pathLst>
              <a:path w="3735693" h="3085350">
                <a:moveTo>
                  <a:pt x="0" y="0"/>
                </a:moveTo>
                <a:lnTo>
                  <a:pt x="3735694" y="0"/>
                </a:lnTo>
                <a:lnTo>
                  <a:pt x="3735694" y="3085350"/>
                </a:lnTo>
                <a:lnTo>
                  <a:pt x="0" y="3085350"/>
                </a:lnTo>
                <a:lnTo>
                  <a:pt x="0" y="0"/>
                </a:lnTo>
                <a:close/>
              </a:path>
            </a:pathLst>
          </a:custGeom>
          <a:blipFill>
            <a:blip r:embed="rId2"/>
            <a:stretch>
              <a:fillRect/>
            </a:stretch>
          </a:blipFill>
        </p:spPr>
        <p:txBody>
          <a:bodyPr/>
          <a:lstStyle/>
          <a:p>
            <a:endParaRPr lang="en-US"/>
          </a:p>
        </p:txBody>
      </p:sp>
      <p:sp>
        <p:nvSpPr>
          <p:cNvPr id="21" name="TextBox 21"/>
          <p:cNvSpPr txBox="1"/>
          <p:nvPr/>
        </p:nvSpPr>
        <p:spPr>
          <a:xfrm>
            <a:off x="2550763" y="2759473"/>
            <a:ext cx="1272693" cy="703579"/>
          </a:xfrm>
          <a:prstGeom prst="rect">
            <a:avLst/>
          </a:prstGeom>
        </p:spPr>
        <p:txBody>
          <a:bodyPr lIns="0" tIns="0" rIns="0" bIns="0" rtlCol="0" anchor="t">
            <a:spAutoFit/>
          </a:bodyPr>
          <a:lstStyle/>
          <a:p>
            <a:pPr algn="ctr">
              <a:lnSpc>
                <a:spcPts val="5199"/>
              </a:lnSpc>
            </a:pPr>
            <a:r>
              <a:rPr lang="en-US" sz="5199">
                <a:solidFill>
                  <a:srgbClr val="FFFFFF"/>
                </a:solidFill>
                <a:latin typeface="Arimo"/>
              </a:rPr>
              <a:t>01</a:t>
            </a:r>
          </a:p>
        </p:txBody>
      </p:sp>
      <p:sp>
        <p:nvSpPr>
          <p:cNvPr id="22" name="TextBox 22"/>
          <p:cNvSpPr txBox="1"/>
          <p:nvPr/>
        </p:nvSpPr>
        <p:spPr>
          <a:xfrm>
            <a:off x="8449630" y="2759473"/>
            <a:ext cx="1272693" cy="703579"/>
          </a:xfrm>
          <a:prstGeom prst="rect">
            <a:avLst/>
          </a:prstGeom>
        </p:spPr>
        <p:txBody>
          <a:bodyPr lIns="0" tIns="0" rIns="0" bIns="0" rtlCol="0" anchor="t">
            <a:spAutoFit/>
          </a:bodyPr>
          <a:lstStyle/>
          <a:p>
            <a:pPr algn="ctr">
              <a:lnSpc>
                <a:spcPts val="5199"/>
              </a:lnSpc>
            </a:pPr>
            <a:r>
              <a:rPr lang="en-US" sz="5199">
                <a:solidFill>
                  <a:srgbClr val="FFFFFF"/>
                </a:solidFill>
                <a:latin typeface="Arimo"/>
              </a:rPr>
              <a:t>02</a:t>
            </a:r>
          </a:p>
        </p:txBody>
      </p:sp>
      <p:sp>
        <p:nvSpPr>
          <p:cNvPr id="23" name="TextBox 23"/>
          <p:cNvSpPr txBox="1"/>
          <p:nvPr/>
        </p:nvSpPr>
        <p:spPr>
          <a:xfrm>
            <a:off x="14316646" y="2759473"/>
            <a:ext cx="1272693" cy="703579"/>
          </a:xfrm>
          <a:prstGeom prst="rect">
            <a:avLst/>
          </a:prstGeom>
        </p:spPr>
        <p:txBody>
          <a:bodyPr lIns="0" tIns="0" rIns="0" bIns="0" rtlCol="0" anchor="t">
            <a:spAutoFit/>
          </a:bodyPr>
          <a:lstStyle/>
          <a:p>
            <a:pPr algn="ctr">
              <a:lnSpc>
                <a:spcPts val="5199"/>
              </a:lnSpc>
            </a:pPr>
            <a:r>
              <a:rPr lang="en-US" sz="5199">
                <a:solidFill>
                  <a:srgbClr val="FFFFFF"/>
                </a:solidFill>
                <a:latin typeface="Arimo"/>
              </a:rPr>
              <a:t>03</a:t>
            </a:r>
          </a:p>
        </p:txBody>
      </p:sp>
      <p:sp>
        <p:nvSpPr>
          <p:cNvPr id="24" name="TextBox 24"/>
          <p:cNvSpPr txBox="1"/>
          <p:nvPr/>
        </p:nvSpPr>
        <p:spPr>
          <a:xfrm>
            <a:off x="12810471" y="4415790"/>
            <a:ext cx="4285044" cy="727710"/>
          </a:xfrm>
          <a:prstGeom prst="rect">
            <a:avLst/>
          </a:prstGeom>
        </p:spPr>
        <p:txBody>
          <a:bodyPr lIns="0" tIns="0" rIns="0" bIns="0" rtlCol="0" anchor="t">
            <a:spAutoFit/>
          </a:bodyPr>
          <a:lstStyle/>
          <a:p>
            <a:pPr marL="453390" lvl="1" indent="-226695" algn="just">
              <a:lnSpc>
                <a:spcPts val="2940"/>
              </a:lnSpc>
              <a:buFont typeface="Arial"/>
              <a:buChar char="•"/>
            </a:pPr>
            <a:r>
              <a:rPr lang="en-US" sz="2100">
                <a:solidFill>
                  <a:srgbClr val="FFFFFF"/>
                </a:solidFill>
                <a:latin typeface="Canva Sans"/>
              </a:rPr>
              <a:t>May: National  Reflections winners announced</a:t>
            </a:r>
          </a:p>
        </p:txBody>
      </p:sp>
      <p:sp>
        <p:nvSpPr>
          <p:cNvPr id="25" name="TextBox 25"/>
          <p:cNvSpPr txBox="1"/>
          <p:nvPr/>
        </p:nvSpPr>
        <p:spPr>
          <a:xfrm>
            <a:off x="13308293" y="3738356"/>
            <a:ext cx="3276898" cy="687673"/>
          </a:xfrm>
          <a:prstGeom prst="rect">
            <a:avLst/>
          </a:prstGeom>
        </p:spPr>
        <p:txBody>
          <a:bodyPr lIns="0" tIns="0" rIns="0" bIns="0" rtlCol="0" anchor="t">
            <a:spAutoFit/>
          </a:bodyPr>
          <a:lstStyle/>
          <a:p>
            <a:pPr algn="ctr">
              <a:lnSpc>
                <a:spcPts val="5671"/>
              </a:lnSpc>
            </a:pPr>
            <a:r>
              <a:rPr lang="en-US" sz="4051">
                <a:solidFill>
                  <a:srgbClr val="FFFFFF"/>
                </a:solidFill>
                <a:latin typeface="Glacial Indifference Bold"/>
              </a:rPr>
              <a:t>National PTA</a:t>
            </a:r>
          </a:p>
        </p:txBody>
      </p:sp>
      <p:sp>
        <p:nvSpPr>
          <p:cNvPr id="26" name="TextBox 26"/>
          <p:cNvSpPr txBox="1"/>
          <p:nvPr/>
        </p:nvSpPr>
        <p:spPr>
          <a:xfrm>
            <a:off x="6946659" y="3665968"/>
            <a:ext cx="4202472" cy="687673"/>
          </a:xfrm>
          <a:prstGeom prst="rect">
            <a:avLst/>
          </a:prstGeom>
        </p:spPr>
        <p:txBody>
          <a:bodyPr lIns="0" tIns="0" rIns="0" bIns="0" rtlCol="0" anchor="t">
            <a:spAutoFit/>
          </a:bodyPr>
          <a:lstStyle/>
          <a:p>
            <a:pPr algn="ctr">
              <a:lnSpc>
                <a:spcPts val="5671"/>
              </a:lnSpc>
            </a:pPr>
            <a:r>
              <a:rPr lang="en-US" sz="4051">
                <a:solidFill>
                  <a:srgbClr val="FFFFFF"/>
                </a:solidFill>
                <a:latin typeface="Glacial Indifference Bold"/>
              </a:rPr>
              <a:t>County Councils</a:t>
            </a:r>
          </a:p>
        </p:txBody>
      </p:sp>
      <p:sp>
        <p:nvSpPr>
          <p:cNvPr id="27" name="TextBox 27"/>
          <p:cNvSpPr txBox="1"/>
          <p:nvPr/>
        </p:nvSpPr>
        <p:spPr>
          <a:xfrm>
            <a:off x="6784734" y="4425315"/>
            <a:ext cx="4364397" cy="1712595"/>
          </a:xfrm>
          <a:prstGeom prst="rect">
            <a:avLst/>
          </a:prstGeom>
        </p:spPr>
        <p:txBody>
          <a:bodyPr lIns="0" tIns="0" rIns="0" bIns="0" rtlCol="0" anchor="t">
            <a:spAutoFit/>
          </a:bodyPr>
          <a:lstStyle/>
          <a:p>
            <a:pPr marL="410211" lvl="1" indent="-205106" algn="just">
              <a:lnSpc>
                <a:spcPts val="2660"/>
              </a:lnSpc>
              <a:buFont typeface="Arial"/>
              <a:buChar char="•"/>
            </a:pPr>
            <a:r>
              <a:rPr lang="en-US" sz="1900">
                <a:solidFill>
                  <a:srgbClr val="FFFFFF"/>
                </a:solidFill>
                <a:latin typeface="Glacial Indifference"/>
              </a:rPr>
              <a:t>County &amp; Regional judging should be completed by January 5, 2024. </a:t>
            </a:r>
          </a:p>
          <a:p>
            <a:pPr marL="431801" lvl="1" indent="-215900" algn="just">
              <a:lnSpc>
                <a:spcPts val="2800"/>
              </a:lnSpc>
              <a:buFont typeface="Arial"/>
              <a:buChar char="•"/>
            </a:pPr>
            <a:r>
              <a:rPr lang="en-US" sz="2000">
                <a:solidFill>
                  <a:srgbClr val="FFFFFF"/>
                </a:solidFill>
                <a:latin typeface="Glacial Indifference"/>
              </a:rPr>
              <a:t>All entries uploaded to the National PTA Student Entry portal by January 12, 2024. </a:t>
            </a:r>
          </a:p>
        </p:txBody>
      </p:sp>
      <p:sp>
        <p:nvSpPr>
          <p:cNvPr id="28" name="TextBox 28"/>
          <p:cNvSpPr txBox="1"/>
          <p:nvPr/>
        </p:nvSpPr>
        <p:spPr>
          <a:xfrm>
            <a:off x="6803784" y="6680168"/>
            <a:ext cx="4259622" cy="2966085"/>
          </a:xfrm>
          <a:prstGeom prst="rect">
            <a:avLst/>
          </a:prstGeom>
        </p:spPr>
        <p:txBody>
          <a:bodyPr lIns="0" tIns="0" rIns="0" bIns="0" rtlCol="0" anchor="t">
            <a:spAutoFit/>
          </a:bodyPr>
          <a:lstStyle/>
          <a:p>
            <a:pPr marL="453390" lvl="1" indent="-226695" algn="just">
              <a:lnSpc>
                <a:spcPts val="2940"/>
              </a:lnSpc>
              <a:buFont typeface="Arial"/>
              <a:buChar char="•"/>
            </a:pPr>
            <a:r>
              <a:rPr lang="en-US" sz="2100">
                <a:solidFill>
                  <a:srgbClr val="FFFFFF"/>
                </a:solidFill>
                <a:latin typeface="Glacial Indifference"/>
              </a:rPr>
              <a:t>March 1, 2024 – Entries that won at state level must be uploaded to National PTA portal</a:t>
            </a:r>
          </a:p>
          <a:p>
            <a:pPr marL="453390" lvl="1" indent="-226695" algn="just">
              <a:lnSpc>
                <a:spcPts val="2940"/>
              </a:lnSpc>
              <a:buFont typeface="Arial"/>
              <a:buChar char="•"/>
            </a:pPr>
            <a:r>
              <a:rPr lang="en-US" sz="2100">
                <a:solidFill>
                  <a:srgbClr val="FFFFFF"/>
                </a:solidFill>
                <a:latin typeface="Glacial Indifference"/>
              </a:rPr>
              <a:t>Early March – State winners announced – invited to state ceremony</a:t>
            </a:r>
          </a:p>
          <a:p>
            <a:pPr marL="453390" lvl="1" indent="-226695" algn="just">
              <a:lnSpc>
                <a:spcPts val="2940"/>
              </a:lnSpc>
              <a:buFont typeface="Arial"/>
              <a:buChar char="•"/>
            </a:pPr>
            <a:r>
              <a:rPr lang="en-US" sz="2100">
                <a:solidFill>
                  <a:srgbClr val="FFFFFF"/>
                </a:solidFill>
                <a:latin typeface="Glacial Indifference"/>
              </a:rPr>
              <a:t>May 2024 - State ceremony - Exact Date To be determined.</a:t>
            </a:r>
          </a:p>
        </p:txBody>
      </p:sp>
      <p:sp>
        <p:nvSpPr>
          <p:cNvPr id="29" name="TextBox 29"/>
          <p:cNvSpPr txBox="1"/>
          <p:nvPr/>
        </p:nvSpPr>
        <p:spPr>
          <a:xfrm>
            <a:off x="1661442" y="3660334"/>
            <a:ext cx="3051335" cy="687673"/>
          </a:xfrm>
          <a:prstGeom prst="rect">
            <a:avLst/>
          </a:prstGeom>
        </p:spPr>
        <p:txBody>
          <a:bodyPr lIns="0" tIns="0" rIns="0" bIns="0" rtlCol="0" anchor="t">
            <a:spAutoFit/>
          </a:bodyPr>
          <a:lstStyle/>
          <a:p>
            <a:pPr algn="ctr">
              <a:lnSpc>
                <a:spcPts val="5671"/>
              </a:lnSpc>
            </a:pPr>
            <a:r>
              <a:rPr lang="en-US" sz="4051">
                <a:solidFill>
                  <a:srgbClr val="FFFFFF"/>
                </a:solidFill>
                <a:latin typeface="Glacial Indifference Bold"/>
              </a:rPr>
              <a:t>Local Units</a:t>
            </a:r>
          </a:p>
        </p:txBody>
      </p:sp>
      <p:sp>
        <p:nvSpPr>
          <p:cNvPr id="30" name="TextBox 30"/>
          <p:cNvSpPr txBox="1"/>
          <p:nvPr/>
        </p:nvSpPr>
        <p:spPr>
          <a:xfrm>
            <a:off x="1086748" y="4387215"/>
            <a:ext cx="4176881" cy="5659120"/>
          </a:xfrm>
          <a:prstGeom prst="rect">
            <a:avLst/>
          </a:prstGeom>
        </p:spPr>
        <p:txBody>
          <a:bodyPr lIns="0" tIns="0" rIns="0" bIns="0" rtlCol="0" anchor="t">
            <a:spAutoFit/>
          </a:bodyPr>
          <a:lstStyle/>
          <a:p>
            <a:pPr algn="just">
              <a:lnSpc>
                <a:spcPts val="3219"/>
              </a:lnSpc>
            </a:pPr>
            <a:r>
              <a:rPr lang="en-US" sz="2299">
                <a:solidFill>
                  <a:srgbClr val="FFF6EA"/>
                </a:solidFill>
                <a:latin typeface="Glacial Indifference"/>
              </a:rPr>
              <a:t>Set your submission deadline in keeping with your </a:t>
            </a:r>
            <a:r>
              <a:rPr lang="en-US" sz="2299">
                <a:solidFill>
                  <a:srgbClr val="E33D45"/>
                </a:solidFill>
                <a:latin typeface="Glacial Indifference"/>
              </a:rPr>
              <a:t>HCCPTAPTSA Deadline NOVEMBER 17TH, 2023.</a:t>
            </a:r>
          </a:p>
          <a:p>
            <a:pPr algn="l">
              <a:lnSpc>
                <a:spcPts val="2940"/>
              </a:lnSpc>
            </a:pPr>
            <a:r>
              <a:rPr lang="en-US" sz="2100">
                <a:solidFill>
                  <a:srgbClr val="FFF6EA"/>
                </a:solidFill>
                <a:latin typeface="Glacial Indifference Bold"/>
              </a:rPr>
              <a:t>Submission Intake:</a:t>
            </a:r>
          </a:p>
          <a:p>
            <a:pPr marL="453390" lvl="1" indent="-226695" algn="just">
              <a:lnSpc>
                <a:spcPts val="2940"/>
              </a:lnSpc>
              <a:buFont typeface="Arial"/>
              <a:buChar char="•"/>
            </a:pPr>
            <a:r>
              <a:rPr lang="en-US" sz="2100">
                <a:solidFill>
                  <a:srgbClr val="FFF6EA"/>
                </a:solidFill>
                <a:latin typeface="Glacial Indifference"/>
              </a:rPr>
              <a:t>Digital Submission to advance your winning entries to HCCPTAPTSA will be through a Google Form Link. Link will be posted on HCCPTAPTSA website.</a:t>
            </a:r>
          </a:p>
          <a:p>
            <a:pPr marL="453390" lvl="1" indent="-226695" algn="just">
              <a:lnSpc>
                <a:spcPts val="2940"/>
              </a:lnSpc>
              <a:buFont typeface="Arial"/>
              <a:buChar char="•"/>
            </a:pPr>
            <a:r>
              <a:rPr lang="en-US" sz="2100">
                <a:solidFill>
                  <a:srgbClr val="FFF6EA"/>
                </a:solidFill>
                <a:latin typeface="Glacial Indifference"/>
              </a:rPr>
              <a:t>In-Person intake will be on Saturday 11/11 and Friday 11/17. Details will be posted on HCCPTAPTSA website.</a:t>
            </a:r>
          </a:p>
          <a:p>
            <a:pPr algn="just">
              <a:lnSpc>
                <a:spcPts val="2940"/>
              </a:lnSpc>
            </a:pPr>
            <a:endParaRPr lang="en-US" sz="2100">
              <a:solidFill>
                <a:srgbClr val="FFF6EA"/>
              </a:solidFill>
              <a:latin typeface="Glacial Indifference"/>
            </a:endParaRPr>
          </a:p>
        </p:txBody>
      </p:sp>
      <p:sp>
        <p:nvSpPr>
          <p:cNvPr id="31" name="TextBox 31"/>
          <p:cNvSpPr txBox="1"/>
          <p:nvPr/>
        </p:nvSpPr>
        <p:spPr>
          <a:xfrm>
            <a:off x="0" y="126044"/>
            <a:ext cx="18288000" cy="1151763"/>
          </a:xfrm>
          <a:prstGeom prst="rect">
            <a:avLst/>
          </a:prstGeom>
        </p:spPr>
        <p:txBody>
          <a:bodyPr lIns="0" tIns="0" rIns="0" bIns="0" rtlCol="0" anchor="t">
            <a:spAutoFit/>
          </a:bodyPr>
          <a:lstStyle/>
          <a:p>
            <a:pPr algn="ctr">
              <a:lnSpc>
                <a:spcPts val="9492"/>
              </a:lnSpc>
              <a:spcBef>
                <a:spcPct val="0"/>
              </a:spcBef>
            </a:pPr>
            <a:r>
              <a:rPr lang="en-US" sz="6780">
                <a:solidFill>
                  <a:srgbClr val="000000"/>
                </a:solidFill>
                <a:latin typeface="Playfair Display Bold"/>
              </a:rPr>
              <a:t>2023-24 SCHEDULE &amp; DEADLINES</a:t>
            </a:r>
          </a:p>
        </p:txBody>
      </p:sp>
      <p:sp>
        <p:nvSpPr>
          <p:cNvPr id="32" name="TextBox 32"/>
          <p:cNvSpPr txBox="1"/>
          <p:nvPr/>
        </p:nvSpPr>
        <p:spPr>
          <a:xfrm>
            <a:off x="6965690" y="6061710"/>
            <a:ext cx="4202472" cy="687673"/>
          </a:xfrm>
          <a:prstGeom prst="rect">
            <a:avLst/>
          </a:prstGeom>
        </p:spPr>
        <p:txBody>
          <a:bodyPr lIns="0" tIns="0" rIns="0" bIns="0" rtlCol="0" anchor="t">
            <a:spAutoFit/>
          </a:bodyPr>
          <a:lstStyle/>
          <a:p>
            <a:pPr algn="ctr">
              <a:lnSpc>
                <a:spcPts val="5671"/>
              </a:lnSpc>
            </a:pPr>
            <a:r>
              <a:rPr lang="en-US" sz="4051">
                <a:solidFill>
                  <a:srgbClr val="FFFFFF"/>
                </a:solidFill>
                <a:latin typeface="Glacial Indifference Bold"/>
              </a:rPr>
              <a:t>State PTA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6794807" y="0"/>
            <a:ext cx="11871197" cy="10287000"/>
            <a:chOff x="0" y="0"/>
            <a:chExt cx="3126570" cy="2709333"/>
          </a:xfrm>
        </p:grpSpPr>
        <p:sp>
          <p:nvSpPr>
            <p:cNvPr id="3" name="Freeform 3"/>
            <p:cNvSpPr/>
            <p:nvPr/>
          </p:nvSpPr>
          <p:spPr>
            <a:xfrm>
              <a:off x="0" y="0"/>
              <a:ext cx="3126570" cy="2709333"/>
            </a:xfrm>
            <a:custGeom>
              <a:avLst/>
              <a:gdLst/>
              <a:ahLst/>
              <a:cxnLst/>
              <a:rect l="l" t="t" r="r" b="b"/>
              <a:pathLst>
                <a:path w="3126570" h="2709333">
                  <a:moveTo>
                    <a:pt x="0" y="0"/>
                  </a:moveTo>
                  <a:lnTo>
                    <a:pt x="3126570" y="0"/>
                  </a:lnTo>
                  <a:lnTo>
                    <a:pt x="3126570" y="2709333"/>
                  </a:lnTo>
                  <a:lnTo>
                    <a:pt x="0" y="2709333"/>
                  </a:lnTo>
                  <a:close/>
                </a:path>
              </a:pathLst>
            </a:custGeom>
            <a:solidFill>
              <a:srgbClr val="FECD01"/>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a:off x="7687495" y="-395134"/>
            <a:ext cx="10085820" cy="7940575"/>
            <a:chOff x="0" y="0"/>
            <a:chExt cx="13447759" cy="10587433"/>
          </a:xfrm>
        </p:grpSpPr>
        <p:sp>
          <p:nvSpPr>
            <p:cNvPr id="6" name="Freeform 6"/>
            <p:cNvSpPr/>
            <p:nvPr/>
          </p:nvSpPr>
          <p:spPr>
            <a:xfrm>
              <a:off x="0" y="0"/>
              <a:ext cx="13447759" cy="10587433"/>
            </a:xfrm>
            <a:custGeom>
              <a:avLst/>
              <a:gdLst/>
              <a:ahLst/>
              <a:cxnLst/>
              <a:rect l="l" t="t" r="r" b="b"/>
              <a:pathLst>
                <a:path w="13447759" h="10587433">
                  <a:moveTo>
                    <a:pt x="0" y="0"/>
                  </a:moveTo>
                  <a:lnTo>
                    <a:pt x="13447759" y="0"/>
                  </a:lnTo>
                  <a:lnTo>
                    <a:pt x="13447759" y="10587433"/>
                  </a:lnTo>
                  <a:lnTo>
                    <a:pt x="0" y="10587433"/>
                  </a:lnTo>
                  <a:lnTo>
                    <a:pt x="0" y="0"/>
                  </a:lnTo>
                  <a:close/>
                </a:path>
              </a:pathLst>
            </a:custGeom>
            <a:blipFill>
              <a:blip r:embed="rId2"/>
              <a:stretch>
                <a:fillRect l="-24924" r="-24924"/>
              </a:stretch>
            </a:blipFill>
          </p:spPr>
          <p:txBody>
            <a:bodyPr/>
            <a:lstStyle/>
            <a:p>
              <a:endParaRPr lang="en-US"/>
            </a:p>
          </p:txBody>
        </p:sp>
        <p:grpSp>
          <p:nvGrpSpPr>
            <p:cNvPr id="7" name="Group 7"/>
            <p:cNvGrpSpPr/>
            <p:nvPr/>
          </p:nvGrpSpPr>
          <p:grpSpPr>
            <a:xfrm rot="-87032">
              <a:off x="2561834" y="3407951"/>
              <a:ext cx="8645936" cy="4845734"/>
              <a:chOff x="0" y="0"/>
              <a:chExt cx="2527890" cy="1416791"/>
            </a:xfrm>
          </p:grpSpPr>
          <p:sp>
            <p:nvSpPr>
              <p:cNvPr id="8" name="Freeform 8"/>
              <p:cNvSpPr/>
              <p:nvPr/>
            </p:nvSpPr>
            <p:spPr>
              <a:xfrm>
                <a:off x="0" y="0"/>
                <a:ext cx="2527890" cy="1416791"/>
              </a:xfrm>
              <a:custGeom>
                <a:avLst/>
                <a:gdLst/>
                <a:ahLst/>
                <a:cxnLst/>
                <a:rect l="l" t="t" r="r" b="b"/>
                <a:pathLst>
                  <a:path w="2527890" h="1416791">
                    <a:moveTo>
                      <a:pt x="0" y="0"/>
                    </a:moveTo>
                    <a:lnTo>
                      <a:pt x="2527890" y="0"/>
                    </a:lnTo>
                    <a:lnTo>
                      <a:pt x="2527890" y="1416791"/>
                    </a:lnTo>
                    <a:lnTo>
                      <a:pt x="0" y="1416791"/>
                    </a:lnTo>
                    <a:close/>
                  </a:path>
                </a:pathLst>
              </a:custGeom>
              <a:solidFill>
                <a:srgbClr val="FFFFFF"/>
              </a:solidFill>
            </p:spPr>
            <p:txBody>
              <a:bodyPr/>
              <a:lstStyle/>
              <a:p>
                <a:endParaRPr lang="en-US"/>
              </a:p>
            </p:txBody>
          </p:sp>
          <p:sp>
            <p:nvSpPr>
              <p:cNvPr id="9" name="TextBox 9"/>
              <p:cNvSpPr txBox="1"/>
              <p:nvPr/>
            </p:nvSpPr>
            <p:spPr>
              <a:xfrm>
                <a:off x="0" y="-38100"/>
                <a:ext cx="812800" cy="850900"/>
              </a:xfrm>
              <a:prstGeom prst="rect">
                <a:avLst/>
              </a:prstGeom>
            </p:spPr>
            <p:txBody>
              <a:bodyPr lIns="39109" tIns="39109" rIns="39109" bIns="39109" rtlCol="0" anchor="ctr"/>
              <a:lstStyle/>
              <a:p>
                <a:pPr algn="ctr">
                  <a:lnSpc>
                    <a:spcPts val="2659"/>
                  </a:lnSpc>
                  <a:spcBef>
                    <a:spcPct val="0"/>
                  </a:spcBef>
                </a:pPr>
                <a:endParaRPr/>
              </a:p>
            </p:txBody>
          </p:sp>
        </p:grpSp>
      </p:grpSp>
      <p:grpSp>
        <p:nvGrpSpPr>
          <p:cNvPr id="10" name="Group 10"/>
          <p:cNvGrpSpPr/>
          <p:nvPr/>
        </p:nvGrpSpPr>
        <p:grpSpPr>
          <a:xfrm>
            <a:off x="7299665" y="7756341"/>
            <a:ext cx="10606032" cy="2294961"/>
            <a:chOff x="0" y="0"/>
            <a:chExt cx="2793358" cy="604434"/>
          </a:xfrm>
        </p:grpSpPr>
        <p:sp>
          <p:nvSpPr>
            <p:cNvPr id="11" name="Freeform 11"/>
            <p:cNvSpPr/>
            <p:nvPr/>
          </p:nvSpPr>
          <p:spPr>
            <a:xfrm>
              <a:off x="0" y="0"/>
              <a:ext cx="2793358" cy="604434"/>
            </a:xfrm>
            <a:custGeom>
              <a:avLst/>
              <a:gdLst/>
              <a:ahLst/>
              <a:cxnLst/>
              <a:rect l="l" t="t" r="r" b="b"/>
              <a:pathLst>
                <a:path w="2793358" h="604434">
                  <a:moveTo>
                    <a:pt x="37228" y="0"/>
                  </a:moveTo>
                  <a:lnTo>
                    <a:pt x="2756130" y="0"/>
                  </a:lnTo>
                  <a:cubicBezTo>
                    <a:pt x="2766004" y="0"/>
                    <a:pt x="2775473" y="3922"/>
                    <a:pt x="2782454" y="10904"/>
                  </a:cubicBezTo>
                  <a:cubicBezTo>
                    <a:pt x="2789436" y="17885"/>
                    <a:pt x="2793358" y="27354"/>
                    <a:pt x="2793358" y="37228"/>
                  </a:cubicBezTo>
                  <a:lnTo>
                    <a:pt x="2793358" y="567207"/>
                  </a:lnTo>
                  <a:cubicBezTo>
                    <a:pt x="2793358" y="587767"/>
                    <a:pt x="2776691" y="604434"/>
                    <a:pt x="2756130" y="604434"/>
                  </a:cubicBezTo>
                  <a:lnTo>
                    <a:pt x="37228" y="604434"/>
                  </a:lnTo>
                  <a:cubicBezTo>
                    <a:pt x="27354" y="604434"/>
                    <a:pt x="17885" y="600512"/>
                    <a:pt x="10904" y="593531"/>
                  </a:cubicBezTo>
                  <a:cubicBezTo>
                    <a:pt x="3922" y="586549"/>
                    <a:pt x="0" y="577080"/>
                    <a:pt x="0" y="567207"/>
                  </a:cubicBezTo>
                  <a:lnTo>
                    <a:pt x="0" y="37228"/>
                  </a:lnTo>
                  <a:cubicBezTo>
                    <a:pt x="0" y="27354"/>
                    <a:pt x="3922" y="17885"/>
                    <a:pt x="10904" y="10904"/>
                  </a:cubicBezTo>
                  <a:cubicBezTo>
                    <a:pt x="17885" y="3922"/>
                    <a:pt x="27354" y="0"/>
                    <a:pt x="37228" y="0"/>
                  </a:cubicBezTo>
                  <a:close/>
                </a:path>
              </a:pathLst>
            </a:custGeom>
            <a:solidFill>
              <a:srgbClr val="FDFAF0"/>
            </a:solidFill>
          </p:spPr>
          <p:txBody>
            <a:bodyPr/>
            <a:lstStyle/>
            <a:p>
              <a:endParaRPr lang="en-US"/>
            </a:p>
          </p:txBody>
        </p:sp>
        <p:sp>
          <p:nvSpPr>
            <p:cNvPr id="12" name="TextBox 12"/>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sp>
        <p:nvSpPr>
          <p:cNvPr id="13" name="Freeform 13"/>
          <p:cNvSpPr/>
          <p:nvPr/>
        </p:nvSpPr>
        <p:spPr>
          <a:xfrm>
            <a:off x="15352589" y="7952899"/>
            <a:ext cx="1901845" cy="1901845"/>
          </a:xfrm>
          <a:custGeom>
            <a:avLst/>
            <a:gdLst/>
            <a:ahLst/>
            <a:cxnLst/>
            <a:rect l="l" t="t" r="r" b="b"/>
            <a:pathLst>
              <a:path w="1901845" h="1901845">
                <a:moveTo>
                  <a:pt x="0" y="0"/>
                </a:moveTo>
                <a:lnTo>
                  <a:pt x="1901844" y="0"/>
                </a:lnTo>
                <a:lnTo>
                  <a:pt x="1901844" y="1901845"/>
                </a:lnTo>
                <a:lnTo>
                  <a:pt x="0" y="1901845"/>
                </a:lnTo>
                <a:lnTo>
                  <a:pt x="0" y="0"/>
                </a:lnTo>
                <a:close/>
              </a:path>
            </a:pathLst>
          </a:custGeom>
          <a:blipFill>
            <a:blip r:embed="rId3"/>
            <a:stretch>
              <a:fillRect/>
            </a:stretch>
          </a:blipFill>
        </p:spPr>
        <p:txBody>
          <a:bodyPr/>
          <a:lstStyle/>
          <a:p>
            <a:endParaRPr lang="en-US"/>
          </a:p>
        </p:txBody>
      </p:sp>
      <p:sp>
        <p:nvSpPr>
          <p:cNvPr id="14" name="Freeform 14"/>
          <p:cNvSpPr/>
          <p:nvPr/>
        </p:nvSpPr>
        <p:spPr>
          <a:xfrm>
            <a:off x="12678861" y="7890933"/>
            <a:ext cx="2264133" cy="2092843"/>
          </a:xfrm>
          <a:custGeom>
            <a:avLst/>
            <a:gdLst/>
            <a:ahLst/>
            <a:cxnLst/>
            <a:rect l="l" t="t" r="r" b="b"/>
            <a:pathLst>
              <a:path w="2264133" h="2092843">
                <a:moveTo>
                  <a:pt x="0" y="0"/>
                </a:moveTo>
                <a:lnTo>
                  <a:pt x="2264133" y="0"/>
                </a:lnTo>
                <a:lnTo>
                  <a:pt x="2264133" y="2092843"/>
                </a:lnTo>
                <a:lnTo>
                  <a:pt x="0" y="2092843"/>
                </a:lnTo>
                <a:lnTo>
                  <a:pt x="0" y="0"/>
                </a:lnTo>
                <a:close/>
              </a:path>
            </a:pathLst>
          </a:custGeom>
          <a:blipFill>
            <a:blip r:embed="rId4"/>
            <a:stretch>
              <a:fillRect l="-23323" r="-21601"/>
            </a:stretch>
          </a:blipFill>
        </p:spPr>
        <p:txBody>
          <a:bodyPr/>
          <a:lstStyle/>
          <a:p>
            <a:endParaRPr lang="en-US"/>
          </a:p>
        </p:txBody>
      </p:sp>
      <p:sp>
        <p:nvSpPr>
          <p:cNvPr id="15" name="Freeform 15"/>
          <p:cNvSpPr/>
          <p:nvPr/>
        </p:nvSpPr>
        <p:spPr>
          <a:xfrm>
            <a:off x="10348372" y="7952899"/>
            <a:ext cx="1901845" cy="1901845"/>
          </a:xfrm>
          <a:custGeom>
            <a:avLst/>
            <a:gdLst/>
            <a:ahLst/>
            <a:cxnLst/>
            <a:rect l="l" t="t" r="r" b="b"/>
            <a:pathLst>
              <a:path w="1901845" h="1901845">
                <a:moveTo>
                  <a:pt x="0" y="0"/>
                </a:moveTo>
                <a:lnTo>
                  <a:pt x="1901845" y="0"/>
                </a:lnTo>
                <a:lnTo>
                  <a:pt x="1901845" y="1901845"/>
                </a:lnTo>
                <a:lnTo>
                  <a:pt x="0" y="1901845"/>
                </a:lnTo>
                <a:lnTo>
                  <a:pt x="0" y="0"/>
                </a:lnTo>
                <a:close/>
              </a:path>
            </a:pathLst>
          </a:custGeom>
          <a:blipFill>
            <a:blip r:embed="rId5"/>
            <a:stretch>
              <a:fillRect/>
            </a:stretch>
          </a:blipFill>
        </p:spPr>
        <p:txBody>
          <a:bodyPr/>
          <a:lstStyle/>
          <a:p>
            <a:endParaRPr lang="en-US"/>
          </a:p>
        </p:txBody>
      </p:sp>
      <p:grpSp>
        <p:nvGrpSpPr>
          <p:cNvPr id="16" name="Group 16"/>
          <p:cNvGrpSpPr/>
          <p:nvPr/>
        </p:nvGrpSpPr>
        <p:grpSpPr>
          <a:xfrm rot="5400000">
            <a:off x="-1560702" y="1980768"/>
            <a:ext cx="9841245" cy="6299824"/>
            <a:chOff x="0" y="0"/>
            <a:chExt cx="7799161" cy="4992594"/>
          </a:xfrm>
        </p:grpSpPr>
        <p:sp>
          <p:nvSpPr>
            <p:cNvPr id="17" name="Freeform 17"/>
            <p:cNvSpPr/>
            <p:nvPr/>
          </p:nvSpPr>
          <p:spPr>
            <a:xfrm>
              <a:off x="0" y="0"/>
              <a:ext cx="7799161" cy="4992594"/>
            </a:xfrm>
            <a:custGeom>
              <a:avLst/>
              <a:gdLst/>
              <a:ahLst/>
              <a:cxnLst/>
              <a:rect l="l" t="t" r="r" b="b"/>
              <a:pathLst>
                <a:path w="7799161" h="4992594">
                  <a:moveTo>
                    <a:pt x="7533732" y="0"/>
                  </a:moveTo>
                  <a:lnTo>
                    <a:pt x="265430" y="0"/>
                  </a:lnTo>
                  <a:cubicBezTo>
                    <a:pt x="265430" y="146050"/>
                    <a:pt x="147320" y="265430"/>
                    <a:pt x="0" y="265430"/>
                  </a:cubicBezTo>
                  <a:lnTo>
                    <a:pt x="0" y="4727165"/>
                  </a:lnTo>
                  <a:cubicBezTo>
                    <a:pt x="146050" y="4727165"/>
                    <a:pt x="265430" y="4845274"/>
                    <a:pt x="265430" y="4992594"/>
                  </a:cubicBezTo>
                  <a:lnTo>
                    <a:pt x="7533732" y="4992594"/>
                  </a:lnTo>
                  <a:cubicBezTo>
                    <a:pt x="7533732" y="4846544"/>
                    <a:pt x="7651841" y="4727165"/>
                    <a:pt x="7799161" y="4727165"/>
                  </a:cubicBezTo>
                  <a:lnTo>
                    <a:pt x="7799161" y="265430"/>
                  </a:lnTo>
                  <a:cubicBezTo>
                    <a:pt x="7653111" y="265430"/>
                    <a:pt x="7533732" y="147320"/>
                    <a:pt x="7533732" y="0"/>
                  </a:cubicBezTo>
                  <a:close/>
                </a:path>
              </a:pathLst>
            </a:custGeom>
            <a:solidFill>
              <a:srgbClr val="1F222B"/>
            </a:solidFill>
          </p:spPr>
          <p:txBody>
            <a:bodyPr/>
            <a:lstStyle/>
            <a:p>
              <a:endParaRPr lang="en-US"/>
            </a:p>
          </p:txBody>
        </p:sp>
      </p:grpSp>
      <p:sp>
        <p:nvSpPr>
          <p:cNvPr id="18" name="Freeform 18"/>
          <p:cNvSpPr/>
          <p:nvPr/>
        </p:nvSpPr>
        <p:spPr>
          <a:xfrm>
            <a:off x="7946411" y="7938558"/>
            <a:ext cx="1916186" cy="1916186"/>
          </a:xfrm>
          <a:custGeom>
            <a:avLst/>
            <a:gdLst/>
            <a:ahLst/>
            <a:cxnLst/>
            <a:rect l="l" t="t" r="r" b="b"/>
            <a:pathLst>
              <a:path w="1916186" h="1916186">
                <a:moveTo>
                  <a:pt x="0" y="0"/>
                </a:moveTo>
                <a:lnTo>
                  <a:pt x="1916186" y="0"/>
                </a:lnTo>
                <a:lnTo>
                  <a:pt x="1916186" y="1916186"/>
                </a:lnTo>
                <a:lnTo>
                  <a:pt x="0" y="1916186"/>
                </a:lnTo>
                <a:lnTo>
                  <a:pt x="0" y="0"/>
                </a:lnTo>
                <a:close/>
              </a:path>
            </a:pathLst>
          </a:custGeom>
          <a:blipFill>
            <a:blip r:embed="rId6"/>
            <a:stretch>
              <a:fillRect/>
            </a:stretch>
          </a:blipFill>
        </p:spPr>
        <p:txBody>
          <a:bodyPr/>
          <a:lstStyle/>
          <a:p>
            <a:endParaRPr lang="en-US"/>
          </a:p>
        </p:txBody>
      </p:sp>
      <p:sp>
        <p:nvSpPr>
          <p:cNvPr id="19" name="TextBox 19"/>
          <p:cNvSpPr txBox="1"/>
          <p:nvPr/>
        </p:nvSpPr>
        <p:spPr>
          <a:xfrm>
            <a:off x="448256" y="656023"/>
            <a:ext cx="5837303" cy="1182243"/>
          </a:xfrm>
          <a:prstGeom prst="rect">
            <a:avLst/>
          </a:prstGeom>
        </p:spPr>
        <p:txBody>
          <a:bodyPr lIns="0" tIns="0" rIns="0" bIns="0" rtlCol="0" anchor="t">
            <a:spAutoFit/>
          </a:bodyPr>
          <a:lstStyle/>
          <a:p>
            <a:pPr algn="ctr">
              <a:lnSpc>
                <a:spcPts val="4781"/>
              </a:lnSpc>
              <a:spcBef>
                <a:spcPct val="0"/>
              </a:spcBef>
            </a:pPr>
            <a:r>
              <a:rPr lang="en-US" sz="3415">
                <a:solidFill>
                  <a:srgbClr val="FDFAF0"/>
                </a:solidFill>
                <a:latin typeface="Glacial Indifference Bold"/>
              </a:rPr>
              <a:t>NATIONAL PTA REFLECTIONS </a:t>
            </a:r>
          </a:p>
          <a:p>
            <a:pPr algn="ctr">
              <a:lnSpc>
                <a:spcPts val="4781"/>
              </a:lnSpc>
              <a:spcBef>
                <a:spcPct val="0"/>
              </a:spcBef>
            </a:pPr>
            <a:r>
              <a:rPr lang="en-US" sz="3415">
                <a:solidFill>
                  <a:srgbClr val="FDFAF0"/>
                </a:solidFill>
                <a:latin typeface="Glacial Indifference Bold"/>
              </a:rPr>
              <a:t>THEME SEARCH CONTEST</a:t>
            </a:r>
          </a:p>
        </p:txBody>
      </p:sp>
      <p:sp>
        <p:nvSpPr>
          <p:cNvPr id="20" name="TextBox 20"/>
          <p:cNvSpPr txBox="1"/>
          <p:nvPr/>
        </p:nvSpPr>
        <p:spPr>
          <a:xfrm>
            <a:off x="434282" y="2031286"/>
            <a:ext cx="5851276" cy="7603529"/>
          </a:xfrm>
          <a:prstGeom prst="rect">
            <a:avLst/>
          </a:prstGeom>
        </p:spPr>
        <p:txBody>
          <a:bodyPr lIns="0" tIns="0" rIns="0" bIns="0" rtlCol="0" anchor="t">
            <a:spAutoFit/>
          </a:bodyPr>
          <a:lstStyle/>
          <a:p>
            <a:pPr algn="just">
              <a:lnSpc>
                <a:spcPts val="3532"/>
              </a:lnSpc>
              <a:spcBef>
                <a:spcPct val="0"/>
              </a:spcBef>
            </a:pPr>
            <a:r>
              <a:rPr lang="en-US" sz="2523">
                <a:solidFill>
                  <a:srgbClr val="FDFAF0"/>
                </a:solidFill>
                <a:latin typeface="Glacial Indifference"/>
              </a:rPr>
              <a:t>The Reflections program theme is chosen each year from hundreds of suggestions submitted by students across the country. </a:t>
            </a:r>
          </a:p>
          <a:p>
            <a:pPr algn="just">
              <a:lnSpc>
                <a:spcPts val="3532"/>
              </a:lnSpc>
              <a:spcBef>
                <a:spcPct val="0"/>
              </a:spcBef>
            </a:pPr>
            <a:endParaRPr lang="en-US" sz="2523">
              <a:solidFill>
                <a:srgbClr val="FDFAF0"/>
              </a:solidFill>
              <a:latin typeface="Glacial Indifference"/>
            </a:endParaRPr>
          </a:p>
          <a:p>
            <a:pPr algn="just">
              <a:lnSpc>
                <a:spcPts val="3532"/>
              </a:lnSpc>
              <a:spcBef>
                <a:spcPct val="0"/>
              </a:spcBef>
            </a:pPr>
            <a:r>
              <a:rPr lang="en-US" sz="2523">
                <a:solidFill>
                  <a:srgbClr val="FDFAF0"/>
                </a:solidFill>
                <a:latin typeface="Glacial Indifference"/>
              </a:rPr>
              <a:t>Students at schools with a PTA in Florida, even if the PTA does not participate in the Reflections program, can submit their suggested themes.  Submit themes to Florida PTA by October 20th. The Reflections Committee then selects the top 5 entries to be advanced to the National PTA. </a:t>
            </a:r>
          </a:p>
          <a:p>
            <a:pPr algn="just">
              <a:lnSpc>
                <a:spcPts val="3532"/>
              </a:lnSpc>
              <a:spcBef>
                <a:spcPct val="0"/>
              </a:spcBef>
            </a:pPr>
            <a:endParaRPr lang="en-US" sz="2523">
              <a:solidFill>
                <a:srgbClr val="FDFAF0"/>
              </a:solidFill>
              <a:latin typeface="Glacial Indifference"/>
            </a:endParaRPr>
          </a:p>
          <a:p>
            <a:pPr algn="just">
              <a:lnSpc>
                <a:spcPts val="3532"/>
              </a:lnSpc>
              <a:spcBef>
                <a:spcPct val="0"/>
              </a:spcBef>
            </a:pPr>
            <a:r>
              <a:rPr lang="en-US" sz="2523">
                <a:solidFill>
                  <a:srgbClr val="FDFAF0"/>
                </a:solidFill>
                <a:latin typeface="Glacial Indifference"/>
              </a:rPr>
              <a:t>One national winner is selected by the National PTA in February. The winning student receives a $100 award and national recognition. </a:t>
            </a:r>
          </a:p>
        </p:txBody>
      </p:sp>
      <p:sp>
        <p:nvSpPr>
          <p:cNvPr id="21" name="TextBox 21"/>
          <p:cNvSpPr txBox="1"/>
          <p:nvPr/>
        </p:nvSpPr>
        <p:spPr>
          <a:xfrm>
            <a:off x="9144000" y="1493202"/>
            <a:ext cx="7406178" cy="2323005"/>
          </a:xfrm>
          <a:prstGeom prst="rect">
            <a:avLst/>
          </a:prstGeom>
        </p:spPr>
        <p:txBody>
          <a:bodyPr lIns="0" tIns="0" rIns="0" bIns="0" rtlCol="0" anchor="t">
            <a:spAutoFit/>
          </a:bodyPr>
          <a:lstStyle/>
          <a:p>
            <a:pPr algn="ctr">
              <a:lnSpc>
                <a:spcPts val="10298"/>
              </a:lnSpc>
            </a:pPr>
            <a:r>
              <a:rPr lang="en-US" sz="7356">
                <a:solidFill>
                  <a:srgbClr val="97262C"/>
                </a:solidFill>
                <a:latin typeface="Glacial Indifference Bold"/>
              </a:rPr>
              <a:t>Reflections </a:t>
            </a:r>
          </a:p>
          <a:p>
            <a:pPr algn="ctr">
              <a:lnSpc>
                <a:spcPts val="6473"/>
              </a:lnSpc>
            </a:pPr>
            <a:r>
              <a:rPr lang="en-US" sz="7356">
                <a:solidFill>
                  <a:srgbClr val="97262C"/>
                </a:solidFill>
                <a:latin typeface="Glacial Indifference Bold"/>
              </a:rPr>
              <a:t>Theme Search</a:t>
            </a:r>
          </a:p>
        </p:txBody>
      </p:sp>
      <p:sp>
        <p:nvSpPr>
          <p:cNvPr id="22" name="TextBox 22"/>
          <p:cNvSpPr txBox="1"/>
          <p:nvPr/>
        </p:nvSpPr>
        <p:spPr>
          <a:xfrm>
            <a:off x="9742794" y="4103741"/>
            <a:ext cx="6208589" cy="1523030"/>
          </a:xfrm>
          <a:prstGeom prst="rect">
            <a:avLst/>
          </a:prstGeom>
        </p:spPr>
        <p:txBody>
          <a:bodyPr lIns="0" tIns="0" rIns="0" bIns="0" rtlCol="0" anchor="t">
            <a:spAutoFit/>
          </a:bodyPr>
          <a:lstStyle/>
          <a:p>
            <a:pPr algn="ctr">
              <a:lnSpc>
                <a:spcPts val="5906"/>
              </a:lnSpc>
            </a:pPr>
            <a:r>
              <a:rPr lang="en-US" sz="5790">
                <a:solidFill>
                  <a:srgbClr val="97262C"/>
                </a:solidFill>
                <a:latin typeface="Glacial Indifference"/>
              </a:rPr>
              <a:t>Your Idea Could </a:t>
            </a:r>
          </a:p>
          <a:p>
            <a:pPr algn="ctr">
              <a:lnSpc>
                <a:spcPts val="5906"/>
              </a:lnSpc>
            </a:pPr>
            <a:r>
              <a:rPr lang="en-US" sz="5790">
                <a:solidFill>
                  <a:srgbClr val="97262C"/>
                </a:solidFill>
                <a:latin typeface="Glacial Indifference"/>
              </a:rPr>
              <a:t>Inspire the Nation!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2143788" y="3306166"/>
            <a:ext cx="1459071" cy="5368284"/>
            <a:chOff x="0" y="0"/>
            <a:chExt cx="403389" cy="1484166"/>
          </a:xfrm>
        </p:grpSpPr>
        <p:sp>
          <p:nvSpPr>
            <p:cNvPr id="3" name="Freeform 3"/>
            <p:cNvSpPr/>
            <p:nvPr/>
          </p:nvSpPr>
          <p:spPr>
            <a:xfrm>
              <a:off x="0" y="0"/>
              <a:ext cx="403389" cy="1484166"/>
            </a:xfrm>
            <a:custGeom>
              <a:avLst/>
              <a:gdLst/>
              <a:ahLst/>
              <a:cxnLst/>
              <a:rect l="l" t="t" r="r" b="b"/>
              <a:pathLst>
                <a:path w="403389" h="1484166">
                  <a:moveTo>
                    <a:pt x="0" y="0"/>
                  </a:moveTo>
                  <a:lnTo>
                    <a:pt x="403389" y="0"/>
                  </a:lnTo>
                  <a:lnTo>
                    <a:pt x="403389" y="1484166"/>
                  </a:lnTo>
                  <a:lnTo>
                    <a:pt x="0" y="1484166"/>
                  </a:lnTo>
                  <a:close/>
                </a:path>
              </a:pathLst>
            </a:custGeom>
            <a:solidFill>
              <a:srgbClr val="509C5B"/>
            </a:solidFill>
          </p:spPr>
          <p:txBody>
            <a:bodyPr/>
            <a:lstStyle/>
            <a:p>
              <a:endParaRPr lang="en-US"/>
            </a:p>
          </p:txBody>
        </p:sp>
        <p:sp>
          <p:nvSpPr>
            <p:cNvPr id="4" name="TextBox 4"/>
            <p:cNvSpPr txBox="1"/>
            <p:nvPr/>
          </p:nvSpPr>
          <p:spPr>
            <a:xfrm>
              <a:off x="0" y="0"/>
              <a:ext cx="812800" cy="812800"/>
            </a:xfrm>
            <a:prstGeom prst="rect">
              <a:avLst/>
            </a:prstGeom>
          </p:spPr>
          <p:txBody>
            <a:bodyPr lIns="48394" tIns="48394" rIns="48394" bIns="48394" rtlCol="0" anchor="ctr"/>
            <a:lstStyle/>
            <a:p>
              <a:pPr algn="ctr">
                <a:lnSpc>
                  <a:spcPts val="2663"/>
                </a:lnSpc>
              </a:pPr>
              <a:endParaRPr/>
            </a:p>
          </p:txBody>
        </p:sp>
      </p:grpSp>
      <p:grpSp>
        <p:nvGrpSpPr>
          <p:cNvPr id="5" name="Group 5"/>
          <p:cNvGrpSpPr/>
          <p:nvPr/>
        </p:nvGrpSpPr>
        <p:grpSpPr>
          <a:xfrm>
            <a:off x="7792807" y="3306166"/>
            <a:ext cx="1462783" cy="5368284"/>
            <a:chOff x="0" y="0"/>
            <a:chExt cx="404415" cy="1484166"/>
          </a:xfrm>
        </p:grpSpPr>
        <p:sp>
          <p:nvSpPr>
            <p:cNvPr id="6" name="Freeform 6"/>
            <p:cNvSpPr/>
            <p:nvPr/>
          </p:nvSpPr>
          <p:spPr>
            <a:xfrm>
              <a:off x="0" y="0"/>
              <a:ext cx="404415" cy="1484166"/>
            </a:xfrm>
            <a:custGeom>
              <a:avLst/>
              <a:gdLst/>
              <a:ahLst/>
              <a:cxnLst/>
              <a:rect l="l" t="t" r="r" b="b"/>
              <a:pathLst>
                <a:path w="404415" h="1484166">
                  <a:moveTo>
                    <a:pt x="0" y="0"/>
                  </a:moveTo>
                  <a:lnTo>
                    <a:pt x="404415" y="0"/>
                  </a:lnTo>
                  <a:lnTo>
                    <a:pt x="404415" y="1484166"/>
                  </a:lnTo>
                  <a:lnTo>
                    <a:pt x="0" y="1484166"/>
                  </a:lnTo>
                  <a:close/>
                </a:path>
              </a:pathLst>
            </a:custGeom>
            <a:solidFill>
              <a:srgbClr val="509C5B"/>
            </a:solidFill>
          </p:spPr>
          <p:txBody>
            <a:bodyPr/>
            <a:lstStyle/>
            <a:p>
              <a:endParaRPr lang="en-US"/>
            </a:p>
          </p:txBody>
        </p:sp>
        <p:sp>
          <p:nvSpPr>
            <p:cNvPr id="7" name="TextBox 7"/>
            <p:cNvSpPr txBox="1"/>
            <p:nvPr/>
          </p:nvSpPr>
          <p:spPr>
            <a:xfrm>
              <a:off x="0" y="0"/>
              <a:ext cx="812800" cy="812800"/>
            </a:xfrm>
            <a:prstGeom prst="rect">
              <a:avLst/>
            </a:prstGeom>
          </p:spPr>
          <p:txBody>
            <a:bodyPr lIns="48394" tIns="48394" rIns="48394" bIns="48394" rtlCol="0" anchor="ctr"/>
            <a:lstStyle/>
            <a:p>
              <a:pPr algn="ctr">
                <a:lnSpc>
                  <a:spcPts val="2663"/>
                </a:lnSpc>
              </a:pPr>
              <a:endParaRPr/>
            </a:p>
          </p:txBody>
        </p:sp>
      </p:grpSp>
      <p:grpSp>
        <p:nvGrpSpPr>
          <p:cNvPr id="8" name="Group 8"/>
          <p:cNvGrpSpPr/>
          <p:nvPr/>
        </p:nvGrpSpPr>
        <p:grpSpPr>
          <a:xfrm rot="5400000">
            <a:off x="10212480" y="3110084"/>
            <a:ext cx="7884202" cy="5606869"/>
            <a:chOff x="0" y="0"/>
            <a:chExt cx="6248210" cy="4443429"/>
          </a:xfrm>
        </p:grpSpPr>
        <p:sp>
          <p:nvSpPr>
            <p:cNvPr id="9" name="Freeform 9"/>
            <p:cNvSpPr/>
            <p:nvPr/>
          </p:nvSpPr>
          <p:spPr>
            <a:xfrm>
              <a:off x="0" y="0"/>
              <a:ext cx="6248210" cy="4443429"/>
            </a:xfrm>
            <a:custGeom>
              <a:avLst/>
              <a:gdLst/>
              <a:ahLst/>
              <a:cxnLst/>
              <a:rect l="l" t="t" r="r" b="b"/>
              <a:pathLst>
                <a:path w="6248210" h="4443429">
                  <a:moveTo>
                    <a:pt x="5982780" y="0"/>
                  </a:moveTo>
                  <a:lnTo>
                    <a:pt x="265430" y="0"/>
                  </a:lnTo>
                  <a:cubicBezTo>
                    <a:pt x="265430" y="146050"/>
                    <a:pt x="147320" y="265430"/>
                    <a:pt x="0" y="265430"/>
                  </a:cubicBezTo>
                  <a:lnTo>
                    <a:pt x="0" y="4177999"/>
                  </a:lnTo>
                  <a:cubicBezTo>
                    <a:pt x="146050" y="4177999"/>
                    <a:pt x="265430" y="4296109"/>
                    <a:pt x="265430" y="4443429"/>
                  </a:cubicBezTo>
                  <a:lnTo>
                    <a:pt x="5982780" y="4443429"/>
                  </a:lnTo>
                  <a:cubicBezTo>
                    <a:pt x="5982780" y="4297379"/>
                    <a:pt x="6100890" y="4177999"/>
                    <a:pt x="6248210" y="4177999"/>
                  </a:cubicBezTo>
                  <a:lnTo>
                    <a:pt x="6248210" y="265430"/>
                  </a:lnTo>
                  <a:cubicBezTo>
                    <a:pt x="6102160" y="265430"/>
                    <a:pt x="5982780" y="147320"/>
                    <a:pt x="5982780" y="0"/>
                  </a:cubicBezTo>
                  <a:close/>
                </a:path>
              </a:pathLst>
            </a:custGeom>
            <a:solidFill>
              <a:srgbClr val="1F222B"/>
            </a:solidFill>
          </p:spPr>
          <p:txBody>
            <a:bodyPr/>
            <a:lstStyle/>
            <a:p>
              <a:endParaRPr lang="en-US"/>
            </a:p>
          </p:txBody>
        </p:sp>
      </p:grpSp>
      <p:grpSp>
        <p:nvGrpSpPr>
          <p:cNvPr id="10" name="Group 10"/>
          <p:cNvGrpSpPr/>
          <p:nvPr/>
        </p:nvGrpSpPr>
        <p:grpSpPr>
          <a:xfrm>
            <a:off x="12802644" y="2264272"/>
            <a:ext cx="2703874" cy="2391868"/>
            <a:chOff x="0" y="0"/>
            <a:chExt cx="3605165" cy="3189157"/>
          </a:xfrm>
        </p:grpSpPr>
        <p:grpSp>
          <p:nvGrpSpPr>
            <p:cNvPr id="11" name="Group 11"/>
            <p:cNvGrpSpPr/>
            <p:nvPr/>
          </p:nvGrpSpPr>
          <p:grpSpPr>
            <a:xfrm rot="5400000">
              <a:off x="108266" y="-108266"/>
              <a:ext cx="3189157" cy="3405689"/>
              <a:chOff x="0" y="0"/>
              <a:chExt cx="7934280" cy="8472990"/>
            </a:xfrm>
          </p:grpSpPr>
          <p:sp>
            <p:nvSpPr>
              <p:cNvPr id="12" name="Freeform 12"/>
              <p:cNvSpPr/>
              <p:nvPr/>
            </p:nvSpPr>
            <p:spPr>
              <a:xfrm>
                <a:off x="0" y="0"/>
                <a:ext cx="7934280" cy="8472990"/>
              </a:xfrm>
              <a:custGeom>
                <a:avLst/>
                <a:gdLst/>
                <a:ahLst/>
                <a:cxnLst/>
                <a:rect l="l" t="t" r="r" b="b"/>
                <a:pathLst>
                  <a:path w="7934280" h="8472990">
                    <a:moveTo>
                      <a:pt x="7668851" y="0"/>
                    </a:moveTo>
                    <a:lnTo>
                      <a:pt x="265430" y="0"/>
                    </a:lnTo>
                    <a:cubicBezTo>
                      <a:pt x="265430" y="146050"/>
                      <a:pt x="147320" y="265430"/>
                      <a:pt x="0" y="265430"/>
                    </a:cubicBezTo>
                    <a:lnTo>
                      <a:pt x="0" y="8207560"/>
                    </a:lnTo>
                    <a:cubicBezTo>
                      <a:pt x="146050" y="8207560"/>
                      <a:pt x="265430" y="8325670"/>
                      <a:pt x="265430" y="8472990"/>
                    </a:cubicBezTo>
                    <a:lnTo>
                      <a:pt x="7668851" y="8472990"/>
                    </a:lnTo>
                    <a:cubicBezTo>
                      <a:pt x="7668851" y="8326940"/>
                      <a:pt x="7786960" y="8207560"/>
                      <a:pt x="7934280" y="8207560"/>
                    </a:cubicBezTo>
                    <a:lnTo>
                      <a:pt x="7934280" y="265430"/>
                    </a:lnTo>
                    <a:cubicBezTo>
                      <a:pt x="7788230" y="265430"/>
                      <a:pt x="7668851" y="147320"/>
                      <a:pt x="7668851" y="0"/>
                    </a:cubicBezTo>
                    <a:close/>
                  </a:path>
                </a:pathLst>
              </a:custGeom>
              <a:solidFill>
                <a:srgbClr val="FFF6EA"/>
              </a:solidFill>
            </p:spPr>
            <p:txBody>
              <a:bodyPr/>
              <a:lstStyle/>
              <a:p>
                <a:endParaRPr lang="en-US"/>
              </a:p>
            </p:txBody>
          </p:sp>
        </p:grpSp>
        <p:sp>
          <p:nvSpPr>
            <p:cNvPr id="13" name="Freeform 13"/>
            <p:cNvSpPr/>
            <p:nvPr/>
          </p:nvSpPr>
          <p:spPr>
            <a:xfrm>
              <a:off x="11273" y="229307"/>
              <a:ext cx="3593892" cy="2948577"/>
            </a:xfrm>
            <a:custGeom>
              <a:avLst/>
              <a:gdLst/>
              <a:ahLst/>
              <a:cxnLst/>
              <a:rect l="l" t="t" r="r" b="b"/>
              <a:pathLst>
                <a:path w="3593892" h="2948577">
                  <a:moveTo>
                    <a:pt x="0" y="0"/>
                  </a:moveTo>
                  <a:lnTo>
                    <a:pt x="3593892" y="0"/>
                  </a:lnTo>
                  <a:lnTo>
                    <a:pt x="3593892" y="2948577"/>
                  </a:lnTo>
                  <a:lnTo>
                    <a:pt x="0" y="2948577"/>
                  </a:lnTo>
                  <a:lnTo>
                    <a:pt x="0" y="0"/>
                  </a:lnTo>
                  <a:close/>
                </a:path>
              </a:pathLst>
            </a:custGeom>
            <a:blipFill>
              <a:blip r:embed="rId2"/>
              <a:stretch>
                <a:fillRect l="-25205" t="-18829" r="-44265" b="-156584"/>
              </a:stretch>
            </a:blipFill>
          </p:spPr>
          <p:txBody>
            <a:bodyPr/>
            <a:lstStyle/>
            <a:p>
              <a:endParaRPr lang="en-US"/>
            </a:p>
          </p:txBody>
        </p:sp>
      </p:grpSp>
      <p:grpSp>
        <p:nvGrpSpPr>
          <p:cNvPr id="14" name="Group 14"/>
          <p:cNvGrpSpPr/>
          <p:nvPr/>
        </p:nvGrpSpPr>
        <p:grpSpPr>
          <a:xfrm>
            <a:off x="0" y="-28575"/>
            <a:ext cx="18485827" cy="1729287"/>
            <a:chOff x="0" y="0"/>
            <a:chExt cx="4868695" cy="455450"/>
          </a:xfrm>
        </p:grpSpPr>
        <p:sp>
          <p:nvSpPr>
            <p:cNvPr id="15" name="Freeform 15"/>
            <p:cNvSpPr/>
            <p:nvPr/>
          </p:nvSpPr>
          <p:spPr>
            <a:xfrm>
              <a:off x="0" y="0"/>
              <a:ext cx="4868695" cy="455450"/>
            </a:xfrm>
            <a:custGeom>
              <a:avLst/>
              <a:gdLst/>
              <a:ahLst/>
              <a:cxnLst/>
              <a:rect l="l" t="t" r="r" b="b"/>
              <a:pathLst>
                <a:path w="4868695" h="455450">
                  <a:moveTo>
                    <a:pt x="0" y="0"/>
                  </a:moveTo>
                  <a:lnTo>
                    <a:pt x="4868695" y="0"/>
                  </a:lnTo>
                  <a:lnTo>
                    <a:pt x="4868695" y="455450"/>
                  </a:lnTo>
                  <a:lnTo>
                    <a:pt x="0" y="455450"/>
                  </a:lnTo>
                  <a:close/>
                </a:path>
              </a:pathLst>
            </a:custGeom>
            <a:solidFill>
              <a:srgbClr val="1F222B"/>
            </a:solidFill>
          </p:spPr>
          <p:txBody>
            <a:bodyPr/>
            <a:lstStyle/>
            <a:p>
              <a:endParaRPr lang="en-US"/>
            </a:p>
          </p:txBody>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nvGrpSpPr>
          <p:cNvPr id="17" name="Group 17"/>
          <p:cNvGrpSpPr/>
          <p:nvPr/>
        </p:nvGrpSpPr>
        <p:grpSpPr>
          <a:xfrm>
            <a:off x="886726" y="1971417"/>
            <a:ext cx="9622215" cy="7884202"/>
            <a:chOff x="0" y="0"/>
            <a:chExt cx="12829620" cy="10512270"/>
          </a:xfrm>
        </p:grpSpPr>
        <p:grpSp>
          <p:nvGrpSpPr>
            <p:cNvPr id="18" name="Group 18"/>
            <p:cNvGrpSpPr/>
            <p:nvPr/>
          </p:nvGrpSpPr>
          <p:grpSpPr>
            <a:xfrm rot="5400000">
              <a:off x="6408761" y="4192601"/>
              <a:ext cx="823566" cy="8665986"/>
              <a:chOff x="0" y="0"/>
              <a:chExt cx="170768" cy="1796910"/>
            </a:xfrm>
          </p:grpSpPr>
          <p:sp>
            <p:nvSpPr>
              <p:cNvPr id="19" name="Freeform 19"/>
              <p:cNvSpPr/>
              <p:nvPr/>
            </p:nvSpPr>
            <p:spPr>
              <a:xfrm>
                <a:off x="0" y="0"/>
                <a:ext cx="170768" cy="1796910"/>
              </a:xfrm>
              <a:custGeom>
                <a:avLst/>
                <a:gdLst/>
                <a:ahLst/>
                <a:cxnLst/>
                <a:rect l="l" t="t" r="r" b="b"/>
                <a:pathLst>
                  <a:path w="170768" h="1796910">
                    <a:moveTo>
                      <a:pt x="0" y="0"/>
                    </a:moveTo>
                    <a:lnTo>
                      <a:pt x="170768" y="0"/>
                    </a:lnTo>
                    <a:lnTo>
                      <a:pt x="170768" y="1796910"/>
                    </a:lnTo>
                    <a:lnTo>
                      <a:pt x="0" y="1796910"/>
                    </a:lnTo>
                    <a:close/>
                  </a:path>
                </a:pathLst>
              </a:custGeom>
              <a:solidFill>
                <a:srgbClr val="509C5B"/>
              </a:solidFill>
            </p:spPr>
            <p:txBody>
              <a:bodyPr/>
              <a:lstStyle/>
              <a:p>
                <a:endParaRPr lang="en-US"/>
              </a:p>
            </p:txBody>
          </p:sp>
          <p:sp>
            <p:nvSpPr>
              <p:cNvPr id="20" name="TextBox 20"/>
              <p:cNvSpPr txBox="1"/>
              <p:nvPr/>
            </p:nvSpPr>
            <p:spPr>
              <a:xfrm>
                <a:off x="0" y="0"/>
                <a:ext cx="812800" cy="812800"/>
              </a:xfrm>
              <a:prstGeom prst="rect">
                <a:avLst/>
              </a:prstGeom>
            </p:spPr>
            <p:txBody>
              <a:bodyPr lIns="48394" tIns="48394" rIns="48394" bIns="48394" rtlCol="0" anchor="ctr"/>
              <a:lstStyle/>
              <a:p>
                <a:pPr algn="ctr">
                  <a:lnSpc>
                    <a:spcPts val="2663"/>
                  </a:lnSpc>
                </a:pPr>
                <a:endParaRPr/>
              </a:p>
            </p:txBody>
          </p:sp>
        </p:grpSp>
        <p:grpSp>
          <p:nvGrpSpPr>
            <p:cNvPr id="21" name="Group 21"/>
            <p:cNvGrpSpPr/>
            <p:nvPr/>
          </p:nvGrpSpPr>
          <p:grpSpPr>
            <a:xfrm rot="5400000">
              <a:off x="5835911" y="-2738591"/>
              <a:ext cx="1157797" cy="9477453"/>
              <a:chOff x="0" y="0"/>
              <a:chExt cx="240072" cy="1965169"/>
            </a:xfrm>
          </p:grpSpPr>
          <p:sp>
            <p:nvSpPr>
              <p:cNvPr id="22" name="Freeform 22"/>
              <p:cNvSpPr/>
              <p:nvPr/>
            </p:nvSpPr>
            <p:spPr>
              <a:xfrm>
                <a:off x="0" y="0"/>
                <a:ext cx="240072" cy="1965169"/>
              </a:xfrm>
              <a:custGeom>
                <a:avLst/>
                <a:gdLst/>
                <a:ahLst/>
                <a:cxnLst/>
                <a:rect l="l" t="t" r="r" b="b"/>
                <a:pathLst>
                  <a:path w="240072" h="1965169">
                    <a:moveTo>
                      <a:pt x="0" y="0"/>
                    </a:moveTo>
                    <a:lnTo>
                      <a:pt x="240072" y="0"/>
                    </a:lnTo>
                    <a:lnTo>
                      <a:pt x="240072" y="1965169"/>
                    </a:lnTo>
                    <a:lnTo>
                      <a:pt x="0" y="1965169"/>
                    </a:lnTo>
                    <a:close/>
                  </a:path>
                </a:pathLst>
              </a:custGeom>
              <a:solidFill>
                <a:srgbClr val="509C5B"/>
              </a:solidFill>
            </p:spPr>
            <p:txBody>
              <a:bodyPr/>
              <a:lstStyle/>
              <a:p>
                <a:endParaRPr lang="en-US"/>
              </a:p>
            </p:txBody>
          </p:sp>
          <p:sp>
            <p:nvSpPr>
              <p:cNvPr id="23" name="TextBox 23"/>
              <p:cNvSpPr txBox="1"/>
              <p:nvPr/>
            </p:nvSpPr>
            <p:spPr>
              <a:xfrm>
                <a:off x="0" y="0"/>
                <a:ext cx="812800" cy="812800"/>
              </a:xfrm>
              <a:prstGeom prst="rect">
                <a:avLst/>
              </a:prstGeom>
            </p:spPr>
            <p:txBody>
              <a:bodyPr lIns="48394" tIns="48394" rIns="48394" bIns="48394" rtlCol="0" anchor="ctr"/>
              <a:lstStyle/>
              <a:p>
                <a:pPr algn="ctr">
                  <a:lnSpc>
                    <a:spcPts val="2663"/>
                  </a:lnSpc>
                </a:pPr>
                <a:endParaRPr/>
              </a:p>
            </p:txBody>
          </p:sp>
        </p:grpSp>
        <p:sp>
          <p:nvSpPr>
            <p:cNvPr id="24" name="Freeform 24"/>
            <p:cNvSpPr/>
            <p:nvPr/>
          </p:nvSpPr>
          <p:spPr>
            <a:xfrm>
              <a:off x="0" y="0"/>
              <a:ext cx="12829620" cy="10512270"/>
            </a:xfrm>
            <a:custGeom>
              <a:avLst/>
              <a:gdLst/>
              <a:ahLst/>
              <a:cxnLst/>
              <a:rect l="l" t="t" r="r" b="b"/>
              <a:pathLst>
                <a:path w="12829620" h="10512270">
                  <a:moveTo>
                    <a:pt x="0" y="0"/>
                  </a:moveTo>
                  <a:lnTo>
                    <a:pt x="12829620" y="0"/>
                  </a:lnTo>
                  <a:lnTo>
                    <a:pt x="12829620" y="10512270"/>
                  </a:lnTo>
                  <a:lnTo>
                    <a:pt x="0" y="10512270"/>
                  </a:lnTo>
                  <a:lnTo>
                    <a:pt x="0" y="0"/>
                  </a:lnTo>
                  <a:close/>
                </a:path>
              </a:pathLst>
            </a:custGeom>
            <a:blipFill>
              <a:blip r:embed="rId3"/>
              <a:stretch>
                <a:fillRect/>
              </a:stretch>
            </a:blipFill>
          </p:spPr>
          <p:txBody>
            <a:bodyPr/>
            <a:lstStyle/>
            <a:p>
              <a:endParaRPr lang="en-US"/>
            </a:p>
          </p:txBody>
        </p:sp>
        <p:sp>
          <p:nvSpPr>
            <p:cNvPr id="25" name="Freeform 25"/>
            <p:cNvSpPr/>
            <p:nvPr/>
          </p:nvSpPr>
          <p:spPr>
            <a:xfrm>
              <a:off x="3621512" y="2527214"/>
              <a:ext cx="5586596" cy="5586596"/>
            </a:xfrm>
            <a:custGeom>
              <a:avLst/>
              <a:gdLst/>
              <a:ahLst/>
              <a:cxnLst/>
              <a:rect l="l" t="t" r="r" b="b"/>
              <a:pathLst>
                <a:path w="5586596" h="5586596">
                  <a:moveTo>
                    <a:pt x="0" y="0"/>
                  </a:moveTo>
                  <a:lnTo>
                    <a:pt x="5586596" y="0"/>
                  </a:lnTo>
                  <a:lnTo>
                    <a:pt x="5586596" y="5586597"/>
                  </a:lnTo>
                  <a:lnTo>
                    <a:pt x="0" y="5586597"/>
                  </a:lnTo>
                  <a:lnTo>
                    <a:pt x="0" y="0"/>
                  </a:lnTo>
                  <a:close/>
                </a:path>
              </a:pathLst>
            </a:custGeom>
            <a:blipFill>
              <a:blip r:embed="rId4"/>
              <a:stretch>
                <a:fillRect/>
              </a:stretch>
            </a:blipFill>
          </p:spPr>
          <p:txBody>
            <a:bodyPr/>
            <a:lstStyle/>
            <a:p>
              <a:endParaRPr lang="en-US"/>
            </a:p>
          </p:txBody>
        </p:sp>
      </p:grpSp>
      <p:sp>
        <p:nvSpPr>
          <p:cNvPr id="26" name="TextBox 26"/>
          <p:cNvSpPr txBox="1"/>
          <p:nvPr/>
        </p:nvSpPr>
        <p:spPr>
          <a:xfrm>
            <a:off x="11721482" y="4761409"/>
            <a:ext cx="4884019" cy="4287520"/>
          </a:xfrm>
          <a:prstGeom prst="rect">
            <a:avLst/>
          </a:prstGeom>
        </p:spPr>
        <p:txBody>
          <a:bodyPr lIns="0" tIns="0" rIns="0" bIns="0" rtlCol="0" anchor="t">
            <a:spAutoFit/>
          </a:bodyPr>
          <a:lstStyle/>
          <a:p>
            <a:pPr algn="just">
              <a:lnSpc>
                <a:spcPts val="3079"/>
              </a:lnSpc>
            </a:pPr>
            <a:r>
              <a:rPr lang="en-US" sz="2199">
                <a:solidFill>
                  <a:srgbClr val="FFFFFF"/>
                </a:solidFill>
                <a:latin typeface="Glacial Indifference"/>
              </a:rPr>
              <a:t>Alice Meko, a fourth-grader from Hampton Cove Elementary School PTA in Alabama. Her winning theme suggestion has earned her $100 and will inspire thousands of students across the nation during the 2023-2024 Reflections program. During the program, Alice took a moment to share her inspiration for her winning theme. She explained, “Through these rough times, everybody needs a little hope around here.”</a:t>
            </a:r>
          </a:p>
        </p:txBody>
      </p:sp>
      <p:sp>
        <p:nvSpPr>
          <p:cNvPr id="27" name="TextBox 27"/>
          <p:cNvSpPr txBox="1"/>
          <p:nvPr/>
        </p:nvSpPr>
        <p:spPr>
          <a:xfrm>
            <a:off x="385763" y="352122"/>
            <a:ext cx="17516475" cy="996467"/>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THIS YEAR'S REFLECTIONS THEME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542350" cy="1729287"/>
            <a:chOff x="0" y="0"/>
            <a:chExt cx="4883582" cy="455450"/>
          </a:xfrm>
        </p:grpSpPr>
        <p:sp>
          <p:nvSpPr>
            <p:cNvPr id="3" name="Freeform 3"/>
            <p:cNvSpPr/>
            <p:nvPr/>
          </p:nvSpPr>
          <p:spPr>
            <a:xfrm>
              <a:off x="0" y="0"/>
              <a:ext cx="4883582" cy="455450"/>
            </a:xfrm>
            <a:custGeom>
              <a:avLst/>
              <a:gdLst/>
              <a:ahLst/>
              <a:cxnLst/>
              <a:rect l="l" t="t" r="r" b="b"/>
              <a:pathLst>
                <a:path w="4883582" h="455450">
                  <a:moveTo>
                    <a:pt x="0" y="0"/>
                  </a:moveTo>
                  <a:lnTo>
                    <a:pt x="4883582" y="0"/>
                  </a:lnTo>
                  <a:lnTo>
                    <a:pt x="4883582"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a:off x="12064424" y="2209499"/>
            <a:ext cx="5733179" cy="7290159"/>
            <a:chOff x="0" y="0"/>
            <a:chExt cx="7644239" cy="9720212"/>
          </a:xfrm>
        </p:grpSpPr>
        <p:grpSp>
          <p:nvGrpSpPr>
            <p:cNvPr id="6" name="Group 6"/>
            <p:cNvGrpSpPr/>
            <p:nvPr/>
          </p:nvGrpSpPr>
          <p:grpSpPr>
            <a:xfrm rot="5400000">
              <a:off x="-1037986" y="1037986"/>
              <a:ext cx="9720212" cy="7644239"/>
              <a:chOff x="0" y="0"/>
              <a:chExt cx="6248210" cy="4913762"/>
            </a:xfrm>
          </p:grpSpPr>
          <p:sp>
            <p:nvSpPr>
              <p:cNvPr id="7" name="Freeform 7"/>
              <p:cNvSpPr/>
              <p:nvPr/>
            </p:nvSpPr>
            <p:spPr>
              <a:xfrm>
                <a:off x="0" y="0"/>
                <a:ext cx="6248210" cy="4913762"/>
              </a:xfrm>
              <a:custGeom>
                <a:avLst/>
                <a:gdLst/>
                <a:ahLst/>
                <a:cxnLst/>
                <a:rect l="l" t="t" r="r" b="b"/>
                <a:pathLst>
                  <a:path w="6248210" h="4913762">
                    <a:moveTo>
                      <a:pt x="5982780" y="0"/>
                    </a:moveTo>
                    <a:lnTo>
                      <a:pt x="265430" y="0"/>
                    </a:lnTo>
                    <a:cubicBezTo>
                      <a:pt x="265430" y="146050"/>
                      <a:pt x="147320" y="265430"/>
                      <a:pt x="0" y="265430"/>
                    </a:cubicBezTo>
                    <a:lnTo>
                      <a:pt x="0" y="4648332"/>
                    </a:lnTo>
                    <a:cubicBezTo>
                      <a:pt x="146050" y="4648332"/>
                      <a:pt x="265430" y="4766442"/>
                      <a:pt x="265430" y="4913762"/>
                    </a:cubicBezTo>
                    <a:lnTo>
                      <a:pt x="5982780" y="4913762"/>
                    </a:lnTo>
                    <a:cubicBezTo>
                      <a:pt x="5982780" y="4767712"/>
                      <a:pt x="6100890" y="4648332"/>
                      <a:pt x="6248210" y="4648332"/>
                    </a:cubicBezTo>
                    <a:lnTo>
                      <a:pt x="6248210" y="265430"/>
                    </a:lnTo>
                    <a:cubicBezTo>
                      <a:pt x="6102160" y="265430"/>
                      <a:pt x="5982780" y="147320"/>
                      <a:pt x="5982780" y="0"/>
                    </a:cubicBezTo>
                    <a:close/>
                  </a:path>
                </a:pathLst>
              </a:custGeom>
              <a:solidFill>
                <a:srgbClr val="1F222B"/>
              </a:solidFill>
            </p:spPr>
            <p:txBody>
              <a:bodyPr/>
              <a:lstStyle/>
              <a:p>
                <a:endParaRPr lang="en-US"/>
              </a:p>
            </p:txBody>
          </p:sp>
        </p:grpSp>
        <p:sp>
          <p:nvSpPr>
            <p:cNvPr id="8" name="Freeform 8"/>
            <p:cNvSpPr/>
            <p:nvPr/>
          </p:nvSpPr>
          <p:spPr>
            <a:xfrm>
              <a:off x="618932" y="529363"/>
              <a:ext cx="6406375" cy="8661485"/>
            </a:xfrm>
            <a:custGeom>
              <a:avLst/>
              <a:gdLst/>
              <a:ahLst/>
              <a:cxnLst/>
              <a:rect l="l" t="t" r="r" b="b"/>
              <a:pathLst>
                <a:path w="6406375" h="8661485">
                  <a:moveTo>
                    <a:pt x="0" y="0"/>
                  </a:moveTo>
                  <a:lnTo>
                    <a:pt x="6406375" y="0"/>
                  </a:lnTo>
                  <a:lnTo>
                    <a:pt x="6406375" y="8661485"/>
                  </a:lnTo>
                  <a:lnTo>
                    <a:pt x="0" y="8661485"/>
                  </a:lnTo>
                  <a:lnTo>
                    <a:pt x="0" y="0"/>
                  </a:lnTo>
                  <a:close/>
                </a:path>
              </a:pathLst>
            </a:custGeom>
            <a:blipFill>
              <a:blip r:embed="rId2"/>
              <a:stretch>
                <a:fillRect l="-5383"/>
              </a:stretch>
            </a:blipFill>
          </p:spPr>
          <p:txBody>
            <a:bodyPr/>
            <a:lstStyle/>
            <a:p>
              <a:endParaRPr lang="en-US"/>
            </a:p>
          </p:txBody>
        </p:sp>
      </p:grpSp>
      <p:sp>
        <p:nvSpPr>
          <p:cNvPr id="9" name="TextBox 9"/>
          <p:cNvSpPr txBox="1"/>
          <p:nvPr/>
        </p:nvSpPr>
        <p:spPr>
          <a:xfrm>
            <a:off x="490397" y="381662"/>
            <a:ext cx="17307205" cy="937387"/>
          </a:xfrm>
          <a:prstGeom prst="rect">
            <a:avLst/>
          </a:prstGeom>
        </p:spPr>
        <p:txBody>
          <a:bodyPr lIns="0" tIns="0" rIns="0" bIns="0" rtlCol="0" anchor="t">
            <a:spAutoFit/>
          </a:bodyPr>
          <a:lstStyle/>
          <a:p>
            <a:pPr algn="ctr">
              <a:lnSpc>
                <a:spcPts val="7423"/>
              </a:lnSpc>
            </a:pPr>
            <a:r>
              <a:rPr lang="en-US" sz="6399">
                <a:solidFill>
                  <a:srgbClr val="FFF6EA"/>
                </a:solidFill>
                <a:latin typeface="Playfair Display Heavy"/>
              </a:rPr>
              <a:t>STEP 1: REGISTER. CONNECT. RECRUIT.</a:t>
            </a:r>
          </a:p>
        </p:txBody>
      </p:sp>
      <p:grpSp>
        <p:nvGrpSpPr>
          <p:cNvPr id="10" name="Group 10"/>
          <p:cNvGrpSpPr/>
          <p:nvPr/>
        </p:nvGrpSpPr>
        <p:grpSpPr>
          <a:xfrm>
            <a:off x="264309" y="2209499"/>
            <a:ext cx="11324430" cy="8026891"/>
            <a:chOff x="0" y="0"/>
            <a:chExt cx="15099239" cy="10702522"/>
          </a:xfrm>
        </p:grpSpPr>
        <p:sp>
          <p:nvSpPr>
            <p:cNvPr id="11" name="TextBox 11"/>
            <p:cNvSpPr txBox="1"/>
            <p:nvPr/>
          </p:nvSpPr>
          <p:spPr>
            <a:xfrm>
              <a:off x="0" y="-57150"/>
              <a:ext cx="15099239" cy="10759672"/>
            </a:xfrm>
            <a:prstGeom prst="rect">
              <a:avLst/>
            </a:prstGeom>
          </p:spPr>
          <p:txBody>
            <a:bodyPr lIns="0" tIns="0" rIns="0" bIns="0" rtlCol="0" anchor="t">
              <a:spAutoFit/>
            </a:bodyPr>
            <a:lstStyle/>
            <a:p>
              <a:pPr marL="589549" lvl="1" indent="-294775" algn="just">
                <a:lnSpc>
                  <a:spcPts val="3822"/>
                </a:lnSpc>
                <a:buFont typeface="Arial"/>
                <a:buChar char="•"/>
              </a:pPr>
              <a:r>
                <a:rPr lang="en-US" sz="2730">
                  <a:solidFill>
                    <a:srgbClr val="1F222B"/>
                  </a:solidFill>
                  <a:latin typeface="Canva Sans Bold"/>
                </a:rPr>
                <a:t>Register your PTA with National PTA Reflections program at PTA.org/Reflections (Local Units must be in compliance in order to participate in Reflections). </a:t>
              </a:r>
            </a:p>
            <a:p>
              <a:pPr marL="589549" lvl="1" indent="-294775" algn="just">
                <a:lnSpc>
                  <a:spcPts val="3822"/>
                </a:lnSpc>
                <a:buFont typeface="Arial"/>
                <a:buChar char="•"/>
              </a:pPr>
              <a:r>
                <a:rPr lang="en-US" sz="2730">
                  <a:solidFill>
                    <a:srgbClr val="1F222B"/>
                  </a:solidFill>
                  <a:latin typeface="Canva Sans Bold"/>
                </a:rPr>
                <a:t>Make sure your PTA is registered as participating in Reflections with the state office.</a:t>
              </a:r>
            </a:p>
            <a:p>
              <a:pPr marL="589549" lvl="1" indent="-294775">
                <a:lnSpc>
                  <a:spcPts val="3822"/>
                </a:lnSpc>
                <a:buFont typeface="Arial"/>
                <a:buChar char="•"/>
              </a:pPr>
              <a:r>
                <a:rPr lang="en-US" sz="2730">
                  <a:solidFill>
                    <a:srgbClr val="1F222B"/>
                  </a:solidFill>
                  <a:latin typeface="Canva Sans Bold"/>
                </a:rPr>
                <a:t>Visit the Reflections pages on the HCCPTAPTSA website to get all details for our program:   </a:t>
              </a:r>
              <a:r>
                <a:rPr lang="en-US" sz="2730" u="sng">
                  <a:solidFill>
                    <a:srgbClr val="1F222B"/>
                  </a:solidFill>
                  <a:latin typeface="Canva Sans Bold"/>
                  <a:hlinkClick r:id="rId3" tooltip="https://www.hccptaptsa.org/reflections_1"/>
                </a:rPr>
                <a:t>https://www.hccptaptsa.org/reflections_1</a:t>
              </a:r>
            </a:p>
            <a:p>
              <a:pPr marL="589549" lvl="1" indent="-294775" algn="just">
                <a:lnSpc>
                  <a:spcPts val="3822"/>
                </a:lnSpc>
                <a:buFont typeface="Arial"/>
                <a:buChar char="•"/>
              </a:pPr>
              <a:r>
                <a:rPr lang="en-US" sz="2730">
                  <a:solidFill>
                    <a:srgbClr val="1F222B"/>
                  </a:solidFill>
                  <a:latin typeface="Canva Sans Bold"/>
                </a:rPr>
                <a:t>Kick off your program by celebrating National Arts and Humanities Month - September</a:t>
              </a:r>
            </a:p>
            <a:p>
              <a:pPr marL="589549" lvl="1" indent="-294775" algn="just">
                <a:lnSpc>
                  <a:spcPts val="3822"/>
                </a:lnSpc>
                <a:buFont typeface="Arial"/>
                <a:buChar char="•"/>
              </a:pPr>
              <a:r>
                <a:rPr lang="en-US" sz="2730">
                  <a:solidFill>
                    <a:srgbClr val="1F222B"/>
                  </a:solidFill>
                  <a:latin typeface="Canva Sans Bold"/>
                </a:rPr>
                <a:t>Recruit Volunteers for your Reflections Committee &amp; delegate tasks:</a:t>
              </a:r>
            </a:p>
            <a:p>
              <a:pPr algn="just">
                <a:lnSpc>
                  <a:spcPts val="3822"/>
                </a:lnSpc>
              </a:pPr>
              <a:r>
                <a:rPr lang="en-US" sz="2730">
                  <a:solidFill>
                    <a:srgbClr val="1F222B"/>
                  </a:solidFill>
                  <a:latin typeface="Canva Sans Bold"/>
                </a:rPr>
                <a:t>               Promote Program</a:t>
              </a:r>
            </a:p>
            <a:p>
              <a:pPr algn="just">
                <a:lnSpc>
                  <a:spcPts val="3822"/>
                </a:lnSpc>
              </a:pPr>
              <a:r>
                <a:rPr lang="en-US" sz="2730">
                  <a:solidFill>
                    <a:srgbClr val="1F222B"/>
                  </a:solidFill>
                  <a:latin typeface="Canva Sans Bold"/>
                </a:rPr>
                <a:t>               Coordinate Judging     </a:t>
              </a:r>
            </a:p>
            <a:p>
              <a:pPr algn="just">
                <a:lnSpc>
                  <a:spcPts val="3822"/>
                </a:lnSpc>
              </a:pPr>
              <a:r>
                <a:rPr lang="en-US" sz="2730">
                  <a:solidFill>
                    <a:srgbClr val="1F222B"/>
                  </a:solidFill>
                  <a:latin typeface="Canva Sans Bold"/>
                </a:rPr>
                <a:t>               Host Celebration Events</a:t>
              </a:r>
            </a:p>
            <a:p>
              <a:pPr algn="just">
                <a:lnSpc>
                  <a:spcPts val="3822"/>
                </a:lnSpc>
              </a:pPr>
              <a:endParaRPr lang="en-US" sz="2730">
                <a:solidFill>
                  <a:srgbClr val="1F222B"/>
                </a:solidFill>
                <a:latin typeface="Canva Sans Bold"/>
              </a:endParaRPr>
            </a:p>
            <a:p>
              <a:pPr algn="just">
                <a:lnSpc>
                  <a:spcPts val="3822"/>
                </a:lnSpc>
              </a:pPr>
              <a:endParaRPr lang="en-US" sz="2730">
                <a:solidFill>
                  <a:srgbClr val="1F222B"/>
                </a:solidFill>
                <a:latin typeface="Canva Sans Bold"/>
              </a:endParaRPr>
            </a:p>
          </p:txBody>
        </p:sp>
        <p:sp>
          <p:nvSpPr>
            <p:cNvPr id="12" name="Freeform 12"/>
            <p:cNvSpPr/>
            <p:nvPr/>
          </p:nvSpPr>
          <p:spPr>
            <a:xfrm>
              <a:off x="975170" y="7729646"/>
              <a:ext cx="442470" cy="420749"/>
            </a:xfrm>
            <a:custGeom>
              <a:avLst/>
              <a:gdLst/>
              <a:ahLst/>
              <a:cxnLst/>
              <a:rect l="l" t="t" r="r" b="b"/>
              <a:pathLst>
                <a:path w="442470" h="420749">
                  <a:moveTo>
                    <a:pt x="0" y="0"/>
                  </a:moveTo>
                  <a:lnTo>
                    <a:pt x="442470" y="0"/>
                  </a:lnTo>
                  <a:lnTo>
                    <a:pt x="442470" y="420749"/>
                  </a:lnTo>
                  <a:lnTo>
                    <a:pt x="0" y="42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5170" y="8353649"/>
              <a:ext cx="442470" cy="420749"/>
            </a:xfrm>
            <a:custGeom>
              <a:avLst/>
              <a:gdLst/>
              <a:ahLst/>
              <a:cxnLst/>
              <a:rect l="l" t="t" r="r" b="b"/>
              <a:pathLst>
                <a:path w="442470" h="420749">
                  <a:moveTo>
                    <a:pt x="0" y="0"/>
                  </a:moveTo>
                  <a:lnTo>
                    <a:pt x="442470" y="0"/>
                  </a:lnTo>
                  <a:lnTo>
                    <a:pt x="442470" y="420749"/>
                  </a:lnTo>
                  <a:lnTo>
                    <a:pt x="0" y="42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975170" y="8977652"/>
              <a:ext cx="442470" cy="420749"/>
            </a:xfrm>
            <a:custGeom>
              <a:avLst/>
              <a:gdLst/>
              <a:ahLst/>
              <a:cxnLst/>
              <a:rect l="l" t="t" r="r" b="b"/>
              <a:pathLst>
                <a:path w="442470" h="420749">
                  <a:moveTo>
                    <a:pt x="0" y="0"/>
                  </a:moveTo>
                  <a:lnTo>
                    <a:pt x="442470" y="0"/>
                  </a:lnTo>
                  <a:lnTo>
                    <a:pt x="442470" y="420749"/>
                  </a:lnTo>
                  <a:lnTo>
                    <a:pt x="0" y="42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2"/>
          <p:cNvGrpSpPr/>
          <p:nvPr/>
        </p:nvGrpSpPr>
        <p:grpSpPr>
          <a:xfrm>
            <a:off x="0" y="-28575"/>
            <a:ext cx="18570611" cy="1729287"/>
            <a:chOff x="0" y="0"/>
            <a:chExt cx="4891025" cy="455450"/>
          </a:xfrm>
        </p:grpSpPr>
        <p:sp>
          <p:nvSpPr>
            <p:cNvPr id="3" name="Freeform 3"/>
            <p:cNvSpPr/>
            <p:nvPr/>
          </p:nvSpPr>
          <p:spPr>
            <a:xfrm>
              <a:off x="0" y="0"/>
              <a:ext cx="4891025" cy="455450"/>
            </a:xfrm>
            <a:custGeom>
              <a:avLst/>
              <a:gdLst/>
              <a:ahLst/>
              <a:cxnLst/>
              <a:rect l="l" t="t" r="r" b="b"/>
              <a:pathLst>
                <a:path w="4891025" h="455450">
                  <a:moveTo>
                    <a:pt x="0" y="0"/>
                  </a:moveTo>
                  <a:lnTo>
                    <a:pt x="4891025" y="0"/>
                  </a:lnTo>
                  <a:lnTo>
                    <a:pt x="4891025" y="455450"/>
                  </a:lnTo>
                  <a:lnTo>
                    <a:pt x="0" y="455450"/>
                  </a:lnTo>
                  <a:close/>
                </a:path>
              </a:pathLst>
            </a:custGeom>
            <a:solidFill>
              <a:srgbClr val="1F222B"/>
            </a:solidFill>
          </p:spPr>
          <p:txBody>
            <a:bodyPr/>
            <a:lstStyle/>
            <a:p>
              <a:endParaRPr lang="en-US"/>
            </a:p>
          </p:txBody>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2663"/>
                </a:lnSpc>
              </a:pPr>
              <a:endParaRPr/>
            </a:p>
          </p:txBody>
        </p:sp>
      </p:grpSp>
      <p:grpSp>
        <p:nvGrpSpPr>
          <p:cNvPr id="5" name="Group 5"/>
          <p:cNvGrpSpPr/>
          <p:nvPr/>
        </p:nvGrpSpPr>
        <p:grpSpPr>
          <a:xfrm rot="5400000">
            <a:off x="10973856" y="2701896"/>
            <a:ext cx="7393349" cy="6584521"/>
            <a:chOff x="0" y="0"/>
            <a:chExt cx="7688235" cy="6847146"/>
          </a:xfrm>
        </p:grpSpPr>
        <p:sp>
          <p:nvSpPr>
            <p:cNvPr id="6" name="Freeform 6"/>
            <p:cNvSpPr/>
            <p:nvPr/>
          </p:nvSpPr>
          <p:spPr>
            <a:xfrm>
              <a:off x="0" y="0"/>
              <a:ext cx="7688235" cy="6847146"/>
            </a:xfrm>
            <a:custGeom>
              <a:avLst/>
              <a:gdLst/>
              <a:ahLst/>
              <a:cxnLst/>
              <a:rect l="l" t="t" r="r" b="b"/>
              <a:pathLst>
                <a:path w="7688235" h="6847146">
                  <a:moveTo>
                    <a:pt x="7422805" y="0"/>
                  </a:moveTo>
                  <a:lnTo>
                    <a:pt x="265430" y="0"/>
                  </a:lnTo>
                  <a:cubicBezTo>
                    <a:pt x="265430" y="146050"/>
                    <a:pt x="147320" y="265430"/>
                    <a:pt x="0" y="265430"/>
                  </a:cubicBezTo>
                  <a:lnTo>
                    <a:pt x="0" y="6581716"/>
                  </a:lnTo>
                  <a:cubicBezTo>
                    <a:pt x="146050" y="6581716"/>
                    <a:pt x="265430" y="6699827"/>
                    <a:pt x="265430" y="6847146"/>
                  </a:cubicBezTo>
                  <a:lnTo>
                    <a:pt x="7422805" y="6847146"/>
                  </a:lnTo>
                  <a:cubicBezTo>
                    <a:pt x="7422805" y="6701096"/>
                    <a:pt x="7540915" y="6581716"/>
                    <a:pt x="7688235" y="6581716"/>
                  </a:cubicBezTo>
                  <a:lnTo>
                    <a:pt x="7688235" y="265430"/>
                  </a:lnTo>
                  <a:cubicBezTo>
                    <a:pt x="7542185" y="265430"/>
                    <a:pt x="7422805" y="147320"/>
                    <a:pt x="7422805" y="0"/>
                  </a:cubicBezTo>
                  <a:close/>
                </a:path>
              </a:pathLst>
            </a:custGeom>
            <a:solidFill>
              <a:srgbClr val="1F222B"/>
            </a:solidFill>
          </p:spPr>
          <p:txBody>
            <a:bodyPr/>
            <a:lstStyle/>
            <a:p>
              <a:endParaRPr lang="en-US"/>
            </a:p>
          </p:txBody>
        </p:sp>
      </p:grpSp>
      <p:sp>
        <p:nvSpPr>
          <p:cNvPr id="7" name="Freeform 7"/>
          <p:cNvSpPr/>
          <p:nvPr/>
        </p:nvSpPr>
        <p:spPr>
          <a:xfrm>
            <a:off x="13425617" y="2755717"/>
            <a:ext cx="2574404" cy="1631529"/>
          </a:xfrm>
          <a:custGeom>
            <a:avLst/>
            <a:gdLst/>
            <a:ahLst/>
            <a:cxnLst/>
            <a:rect l="l" t="t" r="r" b="b"/>
            <a:pathLst>
              <a:path w="2574404" h="1631529">
                <a:moveTo>
                  <a:pt x="0" y="0"/>
                </a:moveTo>
                <a:lnTo>
                  <a:pt x="2574404" y="0"/>
                </a:lnTo>
                <a:lnTo>
                  <a:pt x="2574404" y="1631529"/>
                </a:lnTo>
                <a:lnTo>
                  <a:pt x="0" y="16315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648871" y="2857784"/>
            <a:ext cx="10179701" cy="5475157"/>
          </a:xfrm>
          <a:prstGeom prst="rect">
            <a:avLst/>
          </a:prstGeom>
        </p:spPr>
        <p:txBody>
          <a:bodyPr lIns="0" tIns="0" rIns="0" bIns="0" rtlCol="0" anchor="t">
            <a:spAutoFit/>
          </a:bodyPr>
          <a:lstStyle/>
          <a:p>
            <a:pPr algn="just">
              <a:lnSpc>
                <a:spcPts val="4819"/>
              </a:lnSpc>
            </a:pPr>
            <a:r>
              <a:rPr lang="en-US" sz="3442">
                <a:solidFill>
                  <a:srgbClr val="1F222B"/>
                </a:solidFill>
                <a:latin typeface="Glacial Indifference Bold"/>
              </a:rPr>
              <a:t>All entries are to be submitted digitally. </a:t>
            </a:r>
          </a:p>
          <a:p>
            <a:pPr algn="just">
              <a:lnSpc>
                <a:spcPts val="4819"/>
              </a:lnSpc>
            </a:pPr>
            <a:endParaRPr lang="en-US" sz="3442">
              <a:solidFill>
                <a:srgbClr val="1F222B"/>
              </a:solidFill>
              <a:latin typeface="Glacial Indifference Bold"/>
            </a:endParaRPr>
          </a:p>
          <a:p>
            <a:pPr algn="just">
              <a:lnSpc>
                <a:spcPts val="4819"/>
              </a:lnSpc>
            </a:pPr>
            <a:r>
              <a:rPr lang="en-US" sz="3442">
                <a:solidFill>
                  <a:srgbClr val="1F222B"/>
                </a:solidFill>
                <a:latin typeface="Glacial Indifference Bold"/>
              </a:rPr>
              <a:t>Edit program materials to include:</a:t>
            </a:r>
          </a:p>
          <a:p>
            <a:pPr marL="743267" lvl="1" indent="-371633" algn="just">
              <a:lnSpc>
                <a:spcPts val="4819"/>
              </a:lnSpc>
              <a:buFont typeface="Arial"/>
              <a:buChar char="•"/>
            </a:pPr>
            <a:r>
              <a:rPr lang="en-US" sz="3442">
                <a:solidFill>
                  <a:srgbClr val="1F222B"/>
                </a:solidFill>
                <a:latin typeface="Glacial Indifference Bold"/>
              </a:rPr>
              <a:t>Available arts categories for participation</a:t>
            </a:r>
          </a:p>
          <a:p>
            <a:pPr marL="743267" lvl="1" indent="-371633" algn="just">
              <a:lnSpc>
                <a:spcPts val="4819"/>
              </a:lnSpc>
              <a:buFont typeface="Arial"/>
              <a:buChar char="•"/>
            </a:pPr>
            <a:r>
              <a:rPr lang="en-US" sz="3442">
                <a:solidFill>
                  <a:srgbClr val="1F222B"/>
                </a:solidFill>
                <a:latin typeface="Glacial Indifference Bold"/>
              </a:rPr>
              <a:t>Program deadlines</a:t>
            </a:r>
          </a:p>
          <a:p>
            <a:pPr marL="743267" lvl="1" indent="-371633" algn="just">
              <a:lnSpc>
                <a:spcPts val="4819"/>
              </a:lnSpc>
              <a:buFont typeface="Arial"/>
              <a:buChar char="•"/>
            </a:pPr>
            <a:r>
              <a:rPr lang="en-US" sz="3442">
                <a:solidFill>
                  <a:srgbClr val="1F222B"/>
                </a:solidFill>
                <a:latin typeface="Glacial Indifference Bold"/>
              </a:rPr>
              <a:t>Directions for submitting entries</a:t>
            </a:r>
          </a:p>
          <a:p>
            <a:pPr marL="743267" lvl="1" indent="-371633" algn="just">
              <a:lnSpc>
                <a:spcPts val="4819"/>
              </a:lnSpc>
              <a:buFont typeface="Arial"/>
              <a:buChar char="•"/>
            </a:pPr>
            <a:r>
              <a:rPr lang="en-US" sz="3442">
                <a:solidFill>
                  <a:srgbClr val="1F222B"/>
                </a:solidFill>
                <a:latin typeface="Glacial Indifference Bold"/>
              </a:rPr>
              <a:t>Distribute to program participants</a:t>
            </a:r>
          </a:p>
          <a:p>
            <a:pPr marL="743267" lvl="1" indent="-371633" algn="just">
              <a:lnSpc>
                <a:spcPts val="4819"/>
              </a:lnSpc>
              <a:buFont typeface="Arial"/>
              <a:buChar char="•"/>
            </a:pPr>
            <a:r>
              <a:rPr lang="en-US" sz="3442">
                <a:solidFill>
                  <a:srgbClr val="1F222B"/>
                </a:solidFill>
                <a:latin typeface="Glacial Indifference Bold"/>
              </a:rPr>
              <a:t>Student Entry Forms – Google form or paper</a:t>
            </a:r>
          </a:p>
          <a:p>
            <a:pPr marL="743267" lvl="1" indent="-371633" algn="just">
              <a:lnSpc>
                <a:spcPts val="4819"/>
              </a:lnSpc>
              <a:buFont typeface="Arial"/>
              <a:buChar char="•"/>
            </a:pPr>
            <a:r>
              <a:rPr lang="en-US" sz="3442">
                <a:solidFill>
                  <a:srgbClr val="1F222B"/>
                </a:solidFill>
                <a:latin typeface="Glacial Indifference Bold"/>
              </a:rPr>
              <a:t>Rules &amp; Instructions</a:t>
            </a:r>
          </a:p>
        </p:txBody>
      </p:sp>
      <p:sp>
        <p:nvSpPr>
          <p:cNvPr id="9" name="TextBox 9"/>
          <p:cNvSpPr txBox="1"/>
          <p:nvPr/>
        </p:nvSpPr>
        <p:spPr>
          <a:xfrm>
            <a:off x="252274" y="352122"/>
            <a:ext cx="18035726" cy="996467"/>
          </a:xfrm>
          <a:prstGeom prst="rect">
            <a:avLst/>
          </a:prstGeom>
        </p:spPr>
        <p:txBody>
          <a:bodyPr lIns="0" tIns="0" rIns="0" bIns="0" rtlCol="0" anchor="t">
            <a:spAutoFit/>
          </a:bodyPr>
          <a:lstStyle/>
          <a:p>
            <a:pPr algn="ctr">
              <a:lnSpc>
                <a:spcPts val="7864"/>
              </a:lnSpc>
            </a:pPr>
            <a:r>
              <a:rPr lang="en-US" sz="6780">
                <a:solidFill>
                  <a:srgbClr val="FFF6EA"/>
                </a:solidFill>
                <a:latin typeface="Playfair Display Heavy"/>
              </a:rPr>
              <a:t>STEP 2: CUSTOMIZE &amp; DISTRIBUTE</a:t>
            </a:r>
          </a:p>
        </p:txBody>
      </p:sp>
      <p:sp>
        <p:nvSpPr>
          <p:cNvPr id="10" name="TextBox 10"/>
          <p:cNvSpPr txBox="1"/>
          <p:nvPr/>
        </p:nvSpPr>
        <p:spPr>
          <a:xfrm>
            <a:off x="11773925" y="4778313"/>
            <a:ext cx="5793211" cy="1416411"/>
          </a:xfrm>
          <a:prstGeom prst="rect">
            <a:avLst/>
          </a:prstGeom>
        </p:spPr>
        <p:txBody>
          <a:bodyPr lIns="0" tIns="0" rIns="0" bIns="0" rtlCol="0" anchor="t">
            <a:spAutoFit/>
          </a:bodyPr>
          <a:lstStyle/>
          <a:p>
            <a:pPr algn="just">
              <a:lnSpc>
                <a:spcPts val="3707"/>
              </a:lnSpc>
              <a:spcBef>
                <a:spcPct val="0"/>
              </a:spcBef>
            </a:pPr>
            <a:r>
              <a:rPr lang="en-US" sz="3195">
                <a:solidFill>
                  <a:srgbClr val="FFF6EA"/>
                </a:solidFill>
                <a:latin typeface="Glacial Indifference Bold"/>
              </a:rPr>
              <a:t>INCLUDE ADDITIONAL details in the Student materials like:</a:t>
            </a:r>
          </a:p>
        </p:txBody>
      </p:sp>
      <p:sp>
        <p:nvSpPr>
          <p:cNvPr id="11" name="TextBox 11"/>
          <p:cNvSpPr txBox="1"/>
          <p:nvPr/>
        </p:nvSpPr>
        <p:spPr>
          <a:xfrm>
            <a:off x="11462846" y="6345868"/>
            <a:ext cx="6499944" cy="2644298"/>
          </a:xfrm>
          <a:prstGeom prst="rect">
            <a:avLst/>
          </a:prstGeom>
        </p:spPr>
        <p:txBody>
          <a:bodyPr lIns="0" tIns="0" rIns="0" bIns="0" rtlCol="0" anchor="t">
            <a:spAutoFit/>
          </a:bodyPr>
          <a:lstStyle/>
          <a:p>
            <a:pPr marL="558911" lvl="1" indent="-279455">
              <a:lnSpc>
                <a:spcPts val="3002"/>
              </a:lnSpc>
              <a:buFont typeface="Arial"/>
              <a:buChar char="•"/>
            </a:pPr>
            <a:r>
              <a:rPr lang="en-US" sz="2588">
                <a:solidFill>
                  <a:srgbClr val="FFF6EA"/>
                </a:solidFill>
                <a:latin typeface="Glacial Indifference"/>
              </a:rPr>
              <a:t>Contact information</a:t>
            </a:r>
          </a:p>
          <a:p>
            <a:pPr>
              <a:lnSpc>
                <a:spcPts val="3002"/>
              </a:lnSpc>
            </a:pPr>
            <a:endParaRPr lang="en-US" sz="2588">
              <a:solidFill>
                <a:srgbClr val="FFF6EA"/>
              </a:solidFill>
              <a:latin typeface="Glacial Indifference"/>
            </a:endParaRPr>
          </a:p>
          <a:p>
            <a:pPr marL="558911" lvl="1" indent="-279455">
              <a:lnSpc>
                <a:spcPts val="3002"/>
              </a:lnSpc>
              <a:buFont typeface="Arial"/>
              <a:buChar char="•"/>
            </a:pPr>
            <a:r>
              <a:rPr lang="en-US" sz="2588">
                <a:solidFill>
                  <a:srgbClr val="FFF6EA"/>
                </a:solidFill>
                <a:latin typeface="Glacial Indifference"/>
              </a:rPr>
              <a:t>Submission instructions (e.g., physical vs. digital)</a:t>
            </a:r>
          </a:p>
          <a:p>
            <a:pPr>
              <a:lnSpc>
                <a:spcPts val="3002"/>
              </a:lnSpc>
            </a:pPr>
            <a:endParaRPr lang="en-US" sz="2588">
              <a:solidFill>
                <a:srgbClr val="FFF6EA"/>
              </a:solidFill>
              <a:latin typeface="Glacial Indifference"/>
            </a:endParaRPr>
          </a:p>
          <a:p>
            <a:pPr marL="558911" lvl="1" indent="-279455">
              <a:lnSpc>
                <a:spcPts val="3002"/>
              </a:lnSpc>
              <a:buFont typeface="Arial"/>
              <a:buChar char="•"/>
            </a:pPr>
            <a:r>
              <a:rPr lang="en-US" sz="2588">
                <a:solidFill>
                  <a:srgbClr val="FFF6EA"/>
                </a:solidFill>
                <a:latin typeface="Glacial Indifference"/>
              </a:rPr>
              <a:t>Additional rules for student eligibility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1928</Words>
  <Application>Microsoft Office PowerPoint</Application>
  <PresentationFormat>Custom</PresentationFormat>
  <Paragraphs>211</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Arimo</vt:lpstr>
      <vt:lpstr>Arial</vt:lpstr>
      <vt:lpstr>Nickainley</vt:lpstr>
      <vt:lpstr>Calibri</vt:lpstr>
      <vt:lpstr>Bebas Neue Bold</vt:lpstr>
      <vt:lpstr>Glacial Indifference Bold</vt:lpstr>
      <vt:lpstr>Playfair Display Bold</vt:lpstr>
      <vt:lpstr>Glacial Indifference</vt:lpstr>
      <vt:lpstr>Playfair Display Heavy</vt:lpstr>
      <vt:lpstr>Canva Sans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Reflections LegCon Presentation_second draft</dc:title>
  <dc:creator>Jenny Mun</dc:creator>
  <cp:lastModifiedBy>Jenny Mun</cp:lastModifiedBy>
  <cp:revision>2</cp:revision>
  <dcterms:created xsi:type="dcterms:W3CDTF">2006-08-16T00:00:00Z</dcterms:created>
  <dcterms:modified xsi:type="dcterms:W3CDTF">2023-09-27T22:59:01Z</dcterms:modified>
  <dc:identifier>DAFs8FejiA4</dc:identifier>
</cp:coreProperties>
</file>